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 id="2147483657" r:id="rId6"/>
    <p:sldMasterId id="2147483662" r:id="rId7"/>
  </p:sldMasterIdLst>
  <p:notesMasterIdLst>
    <p:notesMasterId r:id="rId28"/>
  </p:notesMasterIdLst>
  <p:sldIdLst>
    <p:sldId id="2147483468" r:id="rId8"/>
    <p:sldId id="2147483449" r:id="rId9"/>
    <p:sldId id="2147483477" r:id="rId10"/>
    <p:sldId id="2147483466" r:id="rId11"/>
    <p:sldId id="257" r:id="rId12"/>
    <p:sldId id="2147483467" r:id="rId13"/>
    <p:sldId id="2147483478" r:id="rId14"/>
    <p:sldId id="2076138231" r:id="rId15"/>
    <p:sldId id="2147483443" r:id="rId16"/>
    <p:sldId id="2147483465" r:id="rId17"/>
    <p:sldId id="272" r:id="rId18"/>
    <p:sldId id="2147483446" r:id="rId19"/>
    <p:sldId id="2147483475" r:id="rId20"/>
    <p:sldId id="2076138258" r:id="rId21"/>
    <p:sldId id="2076138106" r:id="rId22"/>
    <p:sldId id="2147483473" r:id="rId23"/>
    <p:sldId id="2147483463" r:id="rId24"/>
    <p:sldId id="2147483460" r:id="rId25"/>
    <p:sldId id="264" r:id="rId26"/>
    <p:sldId id="2147483464" r:id="rId27"/>
  </p:sldIdLst>
  <p:sldSz cx="12192000" cy="6858000"/>
  <p:notesSz cx="6807200" cy="9939338"/>
  <p:embeddedFontLst>
    <p:embeddedFont>
      <p:font typeface="BIZ UDPゴシック" panose="020B0400000000000000" pitchFamily="34" charset="-128"/>
      <p:regular r:id="rId29"/>
      <p:bold r:id="rId30"/>
      <p:italic r:id="rId31"/>
      <p:boldItalic r:id="rId32"/>
    </p:embeddedFont>
    <p:embeddedFont>
      <p:font typeface="Meiryo UI" panose="020B0604030504040204" pitchFamily="34" charset="-128"/>
      <p:regular r:id="rId33"/>
      <p:bold r:id="rId34"/>
      <p:italic r:id="rId35"/>
      <p:boldItalic r:id="rId36"/>
    </p:embeddedFont>
    <p:embeddedFont>
      <p:font typeface="Tahoma" panose="020B0604030504040204" pitchFamily="34" charset="0"/>
      <p:regular r:id="rId37"/>
      <p:bold r:id="rId38"/>
    </p:embeddedFont>
    <p:embeddedFont>
      <p:font typeface="メイリオ" panose="020B0604030504040204" pitchFamily="34" charset="-128"/>
      <p:regular r:id="rId39"/>
      <p:bold r:id="rId40"/>
      <p:italic r:id="rId41"/>
      <p:boldItalic r:id="rId42"/>
    </p:embeddedFont>
    <p:embeddedFont>
      <p:font typeface="游ゴシック" panose="020B0400000000000000" pitchFamily="34" charset="-128"/>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既定のセクション" id="{2EE177F4-9A08-4D3A-BCD8-C67657FABEF1}">
          <p14:sldIdLst>
            <p14:sldId id="2147483468"/>
            <p14:sldId id="2147483449"/>
            <p14:sldId id="2147483477"/>
            <p14:sldId id="2147483466"/>
            <p14:sldId id="257"/>
            <p14:sldId id="2147483467"/>
            <p14:sldId id="2147483478"/>
            <p14:sldId id="2076138231"/>
            <p14:sldId id="2147483443"/>
            <p14:sldId id="2147483465"/>
            <p14:sldId id="272"/>
            <p14:sldId id="2147483446"/>
            <p14:sldId id="2147483475"/>
            <p14:sldId id="2076138258"/>
            <p14:sldId id="2076138106"/>
            <p14:sldId id="2147483473"/>
            <p14:sldId id="2147483463"/>
            <p14:sldId id="2147483460"/>
            <p14:sldId id="264"/>
          </p14:sldIdLst>
        </p14:section>
        <p14:section name="補足資料" id="{0136FF83-BDE4-4ABD-B42D-0C02B71E7A6F}">
          <p14:sldIdLst>
            <p14:sldId id="21474834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nnO2Vs7XnMzQGncC83n7YOK/1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94656"/>
  </p:normalViewPr>
  <p:slideViewPr>
    <p:cSldViewPr snapToGrid="0">
      <p:cViewPr varScale="1">
        <p:scale>
          <a:sx n="112" d="100"/>
          <a:sy n="112" d="100"/>
        </p:scale>
        <p:origin x="87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1.fntdata"/><Relationship Id="rId21" Type="http://schemas.openxmlformats.org/officeDocument/2006/relationships/slide" Target="slides/slide14.xml"/><Relationship Id="rId34" Type="http://schemas.openxmlformats.org/officeDocument/2006/relationships/font" Target="fonts/font6.fntdata"/><Relationship Id="rId42"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8.fntdata"/><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4" Type="http://schemas.openxmlformats.org/officeDocument/2006/relationships/font" Target="fonts/font16.fntdata"/><Relationship Id="rId60"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3.xml"/><Relationship Id="rId41"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49787" cy="496967"/>
          </a:xfrm>
          <a:prstGeom prst="rect">
            <a:avLst/>
          </a:prstGeom>
          <a:noFill/>
          <a:ln>
            <a:noFill/>
          </a:ln>
        </p:spPr>
        <p:txBody>
          <a:bodyPr spcFirstLastPara="1" wrap="square" lIns="92225" tIns="46100" rIns="92225" bIns="46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5838" y="0"/>
            <a:ext cx="2949787" cy="496967"/>
          </a:xfrm>
          <a:prstGeom prst="rect">
            <a:avLst/>
          </a:prstGeom>
          <a:noFill/>
          <a:ln>
            <a:noFill/>
          </a:ln>
        </p:spPr>
        <p:txBody>
          <a:bodyPr spcFirstLastPara="1" wrap="square" lIns="92225" tIns="46100" rIns="92225" bIns="46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ja-JP" altLang="en-US"/>
          </a:p>
        </p:txBody>
      </p:sp>
      <p:sp>
        <p:nvSpPr>
          <p:cNvPr id="6" name="Google Shape;6;n"/>
          <p:cNvSpPr txBox="1">
            <a:spLocks noGrp="1"/>
          </p:cNvSpPr>
          <p:nvPr>
            <p:ph type="body" idx="1"/>
          </p:nvPr>
        </p:nvSpPr>
        <p:spPr>
          <a:xfrm>
            <a:off x="680721" y="4721187"/>
            <a:ext cx="5445760" cy="4472702"/>
          </a:xfrm>
          <a:prstGeom prst="rect">
            <a:avLst/>
          </a:prstGeom>
          <a:noFill/>
          <a:ln>
            <a:noFill/>
          </a:ln>
        </p:spPr>
        <p:txBody>
          <a:bodyPr spcFirstLastPara="1" wrap="square" lIns="92225" tIns="46100" rIns="92225" bIns="46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440646"/>
            <a:ext cx="2949787" cy="496967"/>
          </a:xfrm>
          <a:prstGeom prst="rect">
            <a:avLst/>
          </a:prstGeom>
          <a:noFill/>
          <a:ln>
            <a:noFill/>
          </a:ln>
        </p:spPr>
        <p:txBody>
          <a:bodyPr spcFirstLastPara="1" wrap="square" lIns="92225" tIns="46100" rIns="92225" bIns="46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5838" y="9440646"/>
            <a:ext cx="2949787" cy="496967"/>
          </a:xfrm>
          <a:prstGeom prst="rect">
            <a:avLst/>
          </a:prstGeom>
          <a:noFill/>
          <a:ln>
            <a:noFill/>
          </a:ln>
        </p:spPr>
        <p:txBody>
          <a:bodyPr spcFirstLastPara="1" wrap="square" lIns="92225" tIns="46100" rIns="92225" bIns="461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4A250D3-312D-EFB0-69B1-CB836628B26D}"/>
            </a:ext>
          </a:extLst>
        </p:cNvPr>
        <p:cNvGrpSpPr/>
        <p:nvPr/>
      </p:nvGrpSpPr>
      <p:grpSpPr>
        <a:xfrm>
          <a:off x="0" y="0"/>
          <a:ext cx="0" cy="0"/>
          <a:chOff x="0" y="0"/>
          <a:chExt cx="0" cy="0"/>
        </a:xfrm>
      </p:grpSpPr>
      <p:sp>
        <p:nvSpPr>
          <p:cNvPr id="57" name="Google Shape;57;p2:notes">
            <a:extLst>
              <a:ext uri="{FF2B5EF4-FFF2-40B4-BE49-F238E27FC236}">
                <a16:creationId xmlns:a16="http://schemas.microsoft.com/office/drawing/2014/main" id="{509158EE-E1D3-7592-F52C-48DACB101173}"/>
              </a:ext>
            </a:extLst>
          </p:cNvPr>
          <p:cNvSpPr txBox="1">
            <a:spLocks noGrp="1"/>
          </p:cNvSpPr>
          <p:nvPr>
            <p:ph type="body" idx="1"/>
          </p:nvPr>
        </p:nvSpPr>
        <p:spPr>
          <a:xfrm>
            <a:off x="680721" y="4721187"/>
            <a:ext cx="5445760" cy="4472702"/>
          </a:xfrm>
          <a:prstGeom prst="rect">
            <a:avLst/>
          </a:prstGeom>
        </p:spPr>
        <p:txBody>
          <a:bodyPr spcFirstLastPara="1" wrap="square" lIns="92225" tIns="46100" rIns="92225" bIns="46100" anchor="t" anchorCtr="0">
            <a:noAutofit/>
          </a:bodyPr>
          <a:lstStyle/>
          <a:p>
            <a:pPr marL="0" lvl="0" indent="0" algn="l" rtl="0">
              <a:spcBef>
                <a:spcPts val="0"/>
              </a:spcBef>
              <a:spcAft>
                <a:spcPts val="0"/>
              </a:spcAft>
              <a:buNone/>
            </a:pPr>
            <a:endParaRPr/>
          </a:p>
        </p:txBody>
      </p:sp>
      <p:sp>
        <p:nvSpPr>
          <p:cNvPr id="58" name="Google Shape;58;p2:notes">
            <a:extLst>
              <a:ext uri="{FF2B5EF4-FFF2-40B4-BE49-F238E27FC236}">
                <a16:creationId xmlns:a16="http://schemas.microsoft.com/office/drawing/2014/main" id="{B92E92B2-4507-C174-A16B-44CC648D82AE}"/>
              </a:ext>
            </a:extLst>
          </p:cNvPr>
          <p:cNvSpPr>
            <a:spLocks noGrp="1" noRot="1" noChangeAspect="1"/>
          </p:cNvSpPr>
          <p:nvPr>
            <p:ph type="sldImg" idx="2"/>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extLst>
      <p:ext uri="{BB962C8B-B14F-4D97-AF65-F5344CB8AC3E}">
        <p14:creationId xmlns:p14="http://schemas.microsoft.com/office/powerpoint/2010/main" val="341741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0721" y="4721187"/>
            <a:ext cx="5445760" cy="4472702"/>
          </a:xfrm>
          <a:prstGeom prst="rect">
            <a:avLst/>
          </a:prstGeom>
        </p:spPr>
        <p:txBody>
          <a:bodyPr spcFirstLastPara="1" wrap="square" lIns="92225" tIns="46100" rIns="92225" bIns="46100" anchor="t" anchorCtr="0">
            <a:noAutofit/>
          </a:bodyPr>
          <a:lstStyle/>
          <a:p>
            <a:pPr marL="0" lvl="0" indent="0" algn="l" rtl="0">
              <a:spcBef>
                <a:spcPts val="0"/>
              </a:spcBef>
              <a:spcAft>
                <a:spcPts val="0"/>
              </a:spcAft>
              <a:buNone/>
            </a:pPr>
            <a:endParaRPr/>
          </a:p>
        </p:txBody>
      </p:sp>
      <p:sp>
        <p:nvSpPr>
          <p:cNvPr id="58" name="Google Shape;58;p2:notes"/>
          <p:cNvSpPr>
            <a:spLocks noGrp="1" noRot="1" noChangeAspect="1"/>
          </p:cNvSpPr>
          <p:nvPr>
            <p:ph type="sldImg" idx="2"/>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extLst>
      <p:ext uri="{BB962C8B-B14F-4D97-AF65-F5344CB8AC3E}">
        <p14:creationId xmlns:p14="http://schemas.microsoft.com/office/powerpoint/2010/main" val="347170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85AA13A-8AB0-B733-065B-9EE5DD9CD242}"/>
            </a:ext>
          </a:extLst>
        </p:cNvPr>
        <p:cNvGrpSpPr/>
        <p:nvPr/>
      </p:nvGrpSpPr>
      <p:grpSpPr>
        <a:xfrm>
          <a:off x="0" y="0"/>
          <a:ext cx="0" cy="0"/>
          <a:chOff x="0" y="0"/>
          <a:chExt cx="0" cy="0"/>
        </a:xfrm>
      </p:grpSpPr>
      <p:sp>
        <p:nvSpPr>
          <p:cNvPr id="57" name="Google Shape;57;p2:notes">
            <a:extLst>
              <a:ext uri="{FF2B5EF4-FFF2-40B4-BE49-F238E27FC236}">
                <a16:creationId xmlns:a16="http://schemas.microsoft.com/office/drawing/2014/main" id="{DA8C07C4-8491-772A-D72D-CE7CCEFA127D}"/>
              </a:ext>
            </a:extLst>
          </p:cNvPr>
          <p:cNvSpPr txBox="1">
            <a:spLocks noGrp="1"/>
          </p:cNvSpPr>
          <p:nvPr>
            <p:ph type="body" idx="1"/>
          </p:nvPr>
        </p:nvSpPr>
        <p:spPr>
          <a:xfrm>
            <a:off x="680721" y="4721187"/>
            <a:ext cx="5445760" cy="4472702"/>
          </a:xfrm>
          <a:prstGeom prst="rect">
            <a:avLst/>
          </a:prstGeom>
        </p:spPr>
        <p:txBody>
          <a:bodyPr spcFirstLastPara="1" wrap="square" lIns="92225" tIns="46100" rIns="92225" bIns="46100" anchor="t" anchorCtr="0">
            <a:noAutofit/>
          </a:bodyPr>
          <a:lstStyle/>
          <a:p>
            <a:pPr marL="0" lvl="0" indent="0" algn="l" rtl="0">
              <a:spcBef>
                <a:spcPts val="0"/>
              </a:spcBef>
              <a:spcAft>
                <a:spcPts val="0"/>
              </a:spcAft>
              <a:buNone/>
            </a:pPr>
            <a:endParaRPr/>
          </a:p>
        </p:txBody>
      </p:sp>
      <p:sp>
        <p:nvSpPr>
          <p:cNvPr id="58" name="Google Shape;58;p2:notes">
            <a:extLst>
              <a:ext uri="{FF2B5EF4-FFF2-40B4-BE49-F238E27FC236}">
                <a16:creationId xmlns:a16="http://schemas.microsoft.com/office/drawing/2014/main" id="{9706FBE8-0AB5-B312-BC64-C878ED9ED103}"/>
              </a:ext>
            </a:extLst>
          </p:cNvPr>
          <p:cNvSpPr>
            <a:spLocks noGrp="1" noRot="1" noChangeAspect="1"/>
          </p:cNvSpPr>
          <p:nvPr>
            <p:ph type="sldImg" idx="2"/>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extLst>
      <p:ext uri="{BB962C8B-B14F-4D97-AF65-F5344CB8AC3E}">
        <p14:creationId xmlns:p14="http://schemas.microsoft.com/office/powerpoint/2010/main" val="313632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D68D6587-D08A-889D-B2B9-6C0551A11F8D}"/>
            </a:ext>
          </a:extLst>
        </p:cNvPr>
        <p:cNvGrpSpPr/>
        <p:nvPr/>
      </p:nvGrpSpPr>
      <p:grpSpPr>
        <a:xfrm>
          <a:off x="0" y="0"/>
          <a:ext cx="0" cy="0"/>
          <a:chOff x="0" y="0"/>
          <a:chExt cx="0" cy="0"/>
        </a:xfrm>
      </p:grpSpPr>
      <p:sp>
        <p:nvSpPr>
          <p:cNvPr id="95" name="Google Shape;95;p4:notes">
            <a:extLst>
              <a:ext uri="{FF2B5EF4-FFF2-40B4-BE49-F238E27FC236}">
                <a16:creationId xmlns:a16="http://schemas.microsoft.com/office/drawing/2014/main" id="{3879E129-AA9E-BE98-58AD-9C349B9BC1EE}"/>
              </a:ext>
            </a:extLst>
          </p:cNvPr>
          <p:cNvSpPr txBox="1">
            <a:spLocks noGrp="1"/>
          </p:cNvSpPr>
          <p:nvPr>
            <p:ph type="body" idx="1"/>
          </p:nvPr>
        </p:nvSpPr>
        <p:spPr>
          <a:xfrm>
            <a:off x="680721" y="4721187"/>
            <a:ext cx="5445760" cy="4472702"/>
          </a:xfrm>
          <a:prstGeom prst="rect">
            <a:avLst/>
          </a:prstGeom>
        </p:spPr>
        <p:txBody>
          <a:bodyPr spcFirstLastPara="1" wrap="square" lIns="92225" tIns="46100" rIns="92225" bIns="46100" anchor="t" anchorCtr="0">
            <a:noAutofit/>
          </a:bodyPr>
          <a:lstStyle/>
          <a:p>
            <a:pPr marL="0" lvl="0" indent="0" algn="l" rtl="0">
              <a:spcBef>
                <a:spcPts val="0"/>
              </a:spcBef>
              <a:spcAft>
                <a:spcPts val="0"/>
              </a:spcAft>
              <a:buNone/>
            </a:pPr>
            <a:endParaRPr/>
          </a:p>
        </p:txBody>
      </p:sp>
      <p:sp>
        <p:nvSpPr>
          <p:cNvPr id="96" name="Google Shape;96;p4:notes">
            <a:extLst>
              <a:ext uri="{FF2B5EF4-FFF2-40B4-BE49-F238E27FC236}">
                <a16:creationId xmlns:a16="http://schemas.microsoft.com/office/drawing/2014/main" id="{28F49E72-A441-5C40-0BCE-26024FDAD15E}"/>
              </a:ext>
            </a:extLst>
          </p:cNvPr>
          <p:cNvSpPr>
            <a:spLocks noGrp="1" noRot="1" noChangeAspect="1"/>
          </p:cNvSpPr>
          <p:nvPr>
            <p:ph type="sldImg" idx="2"/>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0721" y="4721187"/>
            <a:ext cx="5445760" cy="4472702"/>
          </a:xfrm>
          <a:prstGeom prst="rect">
            <a:avLst/>
          </a:prstGeom>
        </p:spPr>
        <p:txBody>
          <a:bodyPr spcFirstLastPara="1" wrap="square" lIns="92225" tIns="46100" rIns="92225" bIns="46100" anchor="t" anchorCtr="0">
            <a:noAutofit/>
          </a:bodyPr>
          <a:lstStyle/>
          <a:p>
            <a:pPr marL="0" lvl="0" indent="0" algn="l" rtl="0">
              <a:spcBef>
                <a:spcPts val="0"/>
              </a:spcBef>
              <a:spcAft>
                <a:spcPts val="0"/>
              </a:spcAft>
              <a:buNone/>
            </a:pPr>
            <a:endParaRPr/>
          </a:p>
        </p:txBody>
      </p:sp>
      <p:sp>
        <p:nvSpPr>
          <p:cNvPr id="126" name="Google Shape;126;p9:notes"/>
          <p:cNvSpPr>
            <a:spLocks noGrp="1" noRot="1" noChangeAspect="1"/>
          </p:cNvSpPr>
          <p:nvPr>
            <p:ph type="sldImg" idx="2"/>
          </p:nvPr>
        </p:nvSpPr>
        <p:spPr>
          <a:xfrm>
            <a:off x="88900" y="744538"/>
            <a:ext cx="6629400" cy="3729037"/>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431375" y="358784"/>
            <a:ext cx="10177131" cy="4476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b="1" i="0" u="none" strike="noStrike" cap="none">
                <a:solidFill>
                  <a:srgbClr val="0E0E3A"/>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rgbClr val="0E0E3A"/>
                </a:solidFill>
                <a:latin typeface="Tahoma"/>
                <a:ea typeface="Tahoma"/>
                <a:cs typeface="Tahoma"/>
                <a:sym typeface="Tahoma"/>
              </a:defRPr>
            </a:lvl2pPr>
            <a:lvl3pPr marR="0" lvl="2" algn="l" rtl="0">
              <a:spcBef>
                <a:spcPts val="0"/>
              </a:spcBef>
              <a:spcAft>
                <a:spcPts val="0"/>
              </a:spcAft>
              <a:buSzPts val="1400"/>
              <a:buNone/>
              <a:defRPr sz="2600" b="1" i="0" u="none" strike="noStrike" cap="none">
                <a:solidFill>
                  <a:srgbClr val="0E0E3A"/>
                </a:solidFill>
                <a:latin typeface="Tahoma"/>
                <a:ea typeface="Tahoma"/>
                <a:cs typeface="Tahoma"/>
                <a:sym typeface="Tahoma"/>
              </a:defRPr>
            </a:lvl3pPr>
            <a:lvl4pPr marR="0" lvl="3" algn="l" rtl="0">
              <a:spcBef>
                <a:spcPts val="0"/>
              </a:spcBef>
              <a:spcAft>
                <a:spcPts val="0"/>
              </a:spcAft>
              <a:buSzPts val="1400"/>
              <a:buNone/>
              <a:defRPr sz="2600" b="1" i="0" u="none" strike="noStrike" cap="none">
                <a:solidFill>
                  <a:srgbClr val="0E0E3A"/>
                </a:solidFill>
                <a:latin typeface="Tahoma"/>
                <a:ea typeface="Tahoma"/>
                <a:cs typeface="Tahoma"/>
                <a:sym typeface="Tahoma"/>
              </a:defRPr>
            </a:lvl4pPr>
            <a:lvl5pPr marR="0" lvl="4" algn="l" rtl="0">
              <a:spcBef>
                <a:spcPts val="0"/>
              </a:spcBef>
              <a:spcAft>
                <a:spcPts val="0"/>
              </a:spcAft>
              <a:buSzPts val="1400"/>
              <a:buNone/>
              <a:defRPr sz="2600" b="1" i="0" u="none" strike="noStrike" cap="none">
                <a:solidFill>
                  <a:srgbClr val="0E0E3A"/>
                </a:solidFill>
                <a:latin typeface="Tahoma"/>
                <a:ea typeface="Tahoma"/>
                <a:cs typeface="Tahoma"/>
                <a:sym typeface="Tahoma"/>
              </a:defRPr>
            </a:lvl5pPr>
            <a:lvl6pPr marR="0" lvl="5" algn="l" rtl="0">
              <a:spcBef>
                <a:spcPts val="0"/>
              </a:spcBef>
              <a:spcAft>
                <a:spcPts val="0"/>
              </a:spcAft>
              <a:buSzPts val="1400"/>
              <a:buNone/>
              <a:defRPr sz="30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30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30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3000" b="1" i="0" u="none" strike="noStrike" cap="none">
                <a:solidFill>
                  <a:schemeClr val="dk1"/>
                </a:solidFill>
                <a:latin typeface="Tahoma"/>
                <a:ea typeface="Tahoma"/>
                <a:cs typeface="Tahoma"/>
                <a:sym typeface="Tahoma"/>
              </a:defRPr>
            </a:lvl9pPr>
          </a:lstStyle>
          <a:p>
            <a:endParaRPr/>
          </a:p>
        </p:txBody>
      </p:sp>
      <p:sp>
        <p:nvSpPr>
          <p:cNvPr id="46" name="Google Shape;46;p20"/>
          <p:cNvSpPr txBox="1">
            <a:spLocks noGrp="1"/>
          </p:cNvSpPr>
          <p:nvPr>
            <p:ph type="body" idx="1"/>
          </p:nvPr>
        </p:nvSpPr>
        <p:spPr>
          <a:xfrm>
            <a:off x="609600" y="2060848"/>
            <a:ext cx="10972800" cy="4065316"/>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0E0E3A"/>
              </a:buClr>
              <a:buSzPts val="2000"/>
              <a:buFont typeface="Arial"/>
              <a:buChar char="•"/>
              <a:defRPr sz="2000" b="0" i="0" u="none" strike="noStrike" cap="none">
                <a:solidFill>
                  <a:srgbClr val="0E0E3A"/>
                </a:solidFill>
                <a:latin typeface="Arial"/>
                <a:ea typeface="Arial"/>
                <a:cs typeface="Arial"/>
                <a:sym typeface="Arial"/>
              </a:defRPr>
            </a:lvl1pPr>
            <a:lvl2pPr marL="914400" marR="0" lvl="1" indent="-342900" algn="l" rtl="0">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7" name="Google Shape;47;p20"/>
          <p:cNvSpPr txBox="1">
            <a:spLocks noGrp="1"/>
          </p:cNvSpPr>
          <p:nvPr>
            <p:ph type="body" idx="2"/>
          </p:nvPr>
        </p:nvSpPr>
        <p:spPr>
          <a:xfrm>
            <a:off x="609600" y="1052737"/>
            <a:ext cx="10972800" cy="7920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Clr>
                <a:srgbClr val="336600"/>
              </a:buClr>
              <a:buSzPts val="2000"/>
              <a:buFont typeface="Arial"/>
              <a:buNone/>
              <a:defRPr sz="2000" b="1" i="0" u="none" strike="noStrike" cap="none">
                <a:solidFill>
                  <a:srgbClr val="336600"/>
                </a:solidFill>
                <a:latin typeface="Arial"/>
                <a:ea typeface="Arial"/>
                <a:cs typeface="Arial"/>
                <a:sym typeface="Arial"/>
              </a:defRPr>
            </a:lvl1pPr>
            <a:lvl2pPr marL="914400" marR="0" lvl="1" indent="-342900" algn="l" rtl="0">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ユーザー設定レイアウト">
  <p:cSld name="1_ユーザー設定レイアウト">
    <p:spTree>
      <p:nvGrpSpPr>
        <p:cNvPr id="1" name="Shape 17"/>
        <p:cNvGrpSpPr/>
        <p:nvPr/>
      </p:nvGrpSpPr>
      <p:grpSpPr>
        <a:xfrm>
          <a:off x="0" y="0"/>
          <a:ext cx="0" cy="0"/>
          <a:chOff x="0" y="0"/>
          <a:chExt cx="0" cy="0"/>
        </a:xfrm>
      </p:grpSpPr>
      <p:sp>
        <p:nvSpPr>
          <p:cNvPr id="18" name="Google Shape;18;p18"/>
          <p:cNvSpPr/>
          <p:nvPr/>
        </p:nvSpPr>
        <p:spPr>
          <a:xfrm>
            <a:off x="0" y="0"/>
            <a:ext cx="12192000" cy="695739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9;p18"/>
          <p:cNvSpPr txBox="1">
            <a:spLocks noGrp="1"/>
          </p:cNvSpPr>
          <p:nvPr>
            <p:ph type="title"/>
          </p:nvPr>
        </p:nvSpPr>
        <p:spPr>
          <a:xfrm>
            <a:off x="979186" y="2924943"/>
            <a:ext cx="10273131" cy="151718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1" i="0" u="none" strike="noStrike" cap="none">
                <a:solidFill>
                  <a:srgbClr val="0E0E3A"/>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rgbClr val="0E0E3A"/>
                </a:solidFill>
                <a:latin typeface="Tahoma"/>
                <a:ea typeface="Tahoma"/>
                <a:cs typeface="Tahoma"/>
                <a:sym typeface="Tahoma"/>
              </a:defRPr>
            </a:lvl2pPr>
            <a:lvl3pPr marR="0" lvl="2" algn="l" rtl="0">
              <a:spcBef>
                <a:spcPts val="0"/>
              </a:spcBef>
              <a:spcAft>
                <a:spcPts val="0"/>
              </a:spcAft>
              <a:buSzPts val="1400"/>
              <a:buNone/>
              <a:defRPr sz="2600" b="1" i="0" u="none" strike="noStrike" cap="none">
                <a:solidFill>
                  <a:srgbClr val="0E0E3A"/>
                </a:solidFill>
                <a:latin typeface="Tahoma"/>
                <a:ea typeface="Tahoma"/>
                <a:cs typeface="Tahoma"/>
                <a:sym typeface="Tahoma"/>
              </a:defRPr>
            </a:lvl3pPr>
            <a:lvl4pPr marR="0" lvl="3" algn="l" rtl="0">
              <a:spcBef>
                <a:spcPts val="0"/>
              </a:spcBef>
              <a:spcAft>
                <a:spcPts val="0"/>
              </a:spcAft>
              <a:buSzPts val="1400"/>
              <a:buNone/>
              <a:defRPr sz="2600" b="1" i="0" u="none" strike="noStrike" cap="none">
                <a:solidFill>
                  <a:srgbClr val="0E0E3A"/>
                </a:solidFill>
                <a:latin typeface="Tahoma"/>
                <a:ea typeface="Tahoma"/>
                <a:cs typeface="Tahoma"/>
                <a:sym typeface="Tahoma"/>
              </a:defRPr>
            </a:lvl4pPr>
            <a:lvl5pPr marR="0" lvl="4" algn="l" rtl="0">
              <a:spcBef>
                <a:spcPts val="0"/>
              </a:spcBef>
              <a:spcAft>
                <a:spcPts val="0"/>
              </a:spcAft>
              <a:buSzPts val="1400"/>
              <a:buNone/>
              <a:defRPr sz="2600" b="1" i="0" u="none" strike="noStrike" cap="none">
                <a:solidFill>
                  <a:srgbClr val="0E0E3A"/>
                </a:solidFill>
                <a:latin typeface="Tahoma"/>
                <a:ea typeface="Tahoma"/>
                <a:cs typeface="Tahoma"/>
                <a:sym typeface="Tahoma"/>
              </a:defRPr>
            </a:lvl5pPr>
            <a:lvl6pPr marR="0" lvl="5" algn="l" rtl="0">
              <a:spcBef>
                <a:spcPts val="0"/>
              </a:spcBef>
              <a:spcAft>
                <a:spcPts val="0"/>
              </a:spcAft>
              <a:buSzPts val="1400"/>
              <a:buNone/>
              <a:defRPr sz="30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30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30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3000" b="1" i="0" u="none" strike="noStrike" cap="none">
                <a:solidFill>
                  <a:schemeClr val="dk1"/>
                </a:solidFill>
                <a:latin typeface="Tahoma"/>
                <a:ea typeface="Tahoma"/>
                <a:cs typeface="Tahoma"/>
                <a:sym typeface="Tahoma"/>
              </a:defRPr>
            </a:lvl9pPr>
          </a:lstStyle>
          <a:p>
            <a:endParaRPr/>
          </a:p>
        </p:txBody>
      </p:sp>
      <p:sp>
        <p:nvSpPr>
          <p:cNvPr id="20" name="Google Shape;20;p18"/>
          <p:cNvSpPr txBox="1">
            <a:spLocks noGrp="1"/>
          </p:cNvSpPr>
          <p:nvPr>
            <p:ph type="body" idx="1"/>
          </p:nvPr>
        </p:nvSpPr>
        <p:spPr>
          <a:xfrm>
            <a:off x="979186" y="5008165"/>
            <a:ext cx="6049433" cy="100806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20"/>
              </a:spcBef>
              <a:spcAft>
                <a:spcPts val="0"/>
              </a:spcAft>
              <a:buClr>
                <a:srgbClr val="0E0E3A"/>
              </a:buClr>
              <a:buSzPts val="1600"/>
              <a:buFont typeface="Arial"/>
              <a:buNone/>
              <a:defRPr sz="1600" b="0" i="0" u="none" strike="noStrike" cap="none">
                <a:solidFill>
                  <a:srgbClr val="0E0E3A"/>
                </a:solidFill>
                <a:latin typeface="Arial"/>
                <a:ea typeface="Arial"/>
                <a:cs typeface="Arial"/>
                <a:sym typeface="Arial"/>
              </a:defRPr>
            </a:lvl1pPr>
            <a:lvl2pPr marL="914400" marR="0" lvl="1" indent="-406400" algn="l" rtl="0">
              <a:spcBef>
                <a:spcPts val="560"/>
              </a:spcBef>
              <a:spcAft>
                <a:spcPts val="0"/>
              </a:spcAft>
              <a:buClr>
                <a:srgbClr val="0E0E3A"/>
              </a:buClr>
              <a:buSzPts val="2800"/>
              <a:buFont typeface="Arial"/>
              <a:buChar char="–"/>
              <a:defRPr sz="2800" b="0" i="0" u="none" strike="noStrike" cap="none">
                <a:solidFill>
                  <a:srgbClr val="0E0E3A"/>
                </a:solidFill>
                <a:latin typeface="Calibri"/>
                <a:ea typeface="Calibri"/>
                <a:cs typeface="Calibri"/>
                <a:sym typeface="Calibri"/>
              </a:defRPr>
            </a:lvl2pPr>
            <a:lvl3pPr marL="1371600" marR="0" lvl="2" indent="-381000" algn="l" rtl="0">
              <a:spcBef>
                <a:spcPts val="480"/>
              </a:spcBef>
              <a:spcAft>
                <a:spcPts val="0"/>
              </a:spcAft>
              <a:buClr>
                <a:srgbClr val="0E0E3A"/>
              </a:buClr>
              <a:buSzPts val="2400"/>
              <a:buFont typeface="Arial"/>
              <a:buChar char="•"/>
              <a:defRPr sz="2400" b="0" i="0" u="none" strike="noStrike" cap="none">
                <a:solidFill>
                  <a:srgbClr val="0E0E3A"/>
                </a:solidFill>
                <a:latin typeface="Calibri"/>
                <a:ea typeface="Calibri"/>
                <a:cs typeface="Calibri"/>
                <a:sym typeface="Calibri"/>
              </a:defRPr>
            </a:lvl3pPr>
            <a:lvl4pPr marL="1828800" marR="0" lvl="3" indent="-355600" algn="l" rtl="0">
              <a:spcBef>
                <a:spcPts val="400"/>
              </a:spcBef>
              <a:spcAft>
                <a:spcPts val="0"/>
              </a:spcAft>
              <a:buClr>
                <a:srgbClr val="0E0E3A"/>
              </a:buClr>
              <a:buSzPts val="2000"/>
              <a:buFont typeface="Arial"/>
              <a:buChar char="–"/>
              <a:defRPr sz="2000" b="0" i="0" u="none" strike="noStrike" cap="none">
                <a:solidFill>
                  <a:srgbClr val="0E0E3A"/>
                </a:solidFill>
                <a:latin typeface="Calibri"/>
                <a:ea typeface="Calibri"/>
                <a:cs typeface="Calibri"/>
                <a:sym typeface="Calibri"/>
              </a:defRPr>
            </a:lvl4pPr>
            <a:lvl5pPr marL="2286000" marR="0" lvl="4" indent="-342900" algn="l" rtl="0">
              <a:spcBef>
                <a:spcPts val="360"/>
              </a:spcBef>
              <a:spcAft>
                <a:spcPts val="0"/>
              </a:spcAft>
              <a:buClr>
                <a:srgbClr val="0E0E3A"/>
              </a:buClr>
              <a:buSzPts val="1800"/>
              <a:buFont typeface="Arial"/>
              <a:buChar char="»"/>
              <a:defRPr sz="18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pic>
        <p:nvPicPr>
          <p:cNvPr id="21" name="Google Shape;21;p18"/>
          <p:cNvPicPr preferRelativeResize="0"/>
          <p:nvPr/>
        </p:nvPicPr>
        <p:blipFill rotWithShape="1">
          <a:blip r:embed="rId2">
            <a:alphaModFix/>
          </a:blip>
          <a:srcRect/>
          <a:stretch/>
        </p:blipFill>
        <p:spPr>
          <a:xfrm>
            <a:off x="979186" y="803570"/>
            <a:ext cx="1656184" cy="1656184"/>
          </a:xfrm>
          <a:prstGeom prst="rect">
            <a:avLst/>
          </a:prstGeom>
          <a:noFill/>
          <a:ln>
            <a:noFill/>
          </a:ln>
        </p:spPr>
      </p:pic>
    </p:spTree>
    <p:extLst>
      <p:ext uri="{BB962C8B-B14F-4D97-AF65-F5344CB8AC3E}">
        <p14:creationId xmlns:p14="http://schemas.microsoft.com/office/powerpoint/2010/main" val="264302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431375" y="358784"/>
            <a:ext cx="10177131" cy="4476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b="1" i="0" u="none" strike="noStrike" cap="none">
                <a:solidFill>
                  <a:srgbClr val="0E0E3A"/>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rgbClr val="0E0E3A"/>
                </a:solidFill>
                <a:latin typeface="Tahoma"/>
                <a:ea typeface="Tahoma"/>
                <a:cs typeface="Tahoma"/>
                <a:sym typeface="Tahoma"/>
              </a:defRPr>
            </a:lvl2pPr>
            <a:lvl3pPr marR="0" lvl="2" algn="l" rtl="0">
              <a:spcBef>
                <a:spcPts val="0"/>
              </a:spcBef>
              <a:spcAft>
                <a:spcPts val="0"/>
              </a:spcAft>
              <a:buSzPts val="1400"/>
              <a:buNone/>
              <a:defRPr sz="2600" b="1" i="0" u="none" strike="noStrike" cap="none">
                <a:solidFill>
                  <a:srgbClr val="0E0E3A"/>
                </a:solidFill>
                <a:latin typeface="Tahoma"/>
                <a:ea typeface="Tahoma"/>
                <a:cs typeface="Tahoma"/>
                <a:sym typeface="Tahoma"/>
              </a:defRPr>
            </a:lvl3pPr>
            <a:lvl4pPr marR="0" lvl="3" algn="l" rtl="0">
              <a:spcBef>
                <a:spcPts val="0"/>
              </a:spcBef>
              <a:spcAft>
                <a:spcPts val="0"/>
              </a:spcAft>
              <a:buSzPts val="1400"/>
              <a:buNone/>
              <a:defRPr sz="2600" b="1" i="0" u="none" strike="noStrike" cap="none">
                <a:solidFill>
                  <a:srgbClr val="0E0E3A"/>
                </a:solidFill>
                <a:latin typeface="Tahoma"/>
                <a:ea typeface="Tahoma"/>
                <a:cs typeface="Tahoma"/>
                <a:sym typeface="Tahoma"/>
              </a:defRPr>
            </a:lvl4pPr>
            <a:lvl5pPr marR="0" lvl="4" algn="l" rtl="0">
              <a:spcBef>
                <a:spcPts val="0"/>
              </a:spcBef>
              <a:spcAft>
                <a:spcPts val="0"/>
              </a:spcAft>
              <a:buSzPts val="1400"/>
              <a:buNone/>
              <a:defRPr sz="2600" b="1" i="0" u="none" strike="noStrike" cap="none">
                <a:solidFill>
                  <a:srgbClr val="0E0E3A"/>
                </a:solidFill>
                <a:latin typeface="Tahoma"/>
                <a:ea typeface="Tahoma"/>
                <a:cs typeface="Tahoma"/>
                <a:sym typeface="Tahoma"/>
              </a:defRPr>
            </a:lvl5pPr>
            <a:lvl6pPr marR="0" lvl="5" algn="l" rtl="0">
              <a:spcBef>
                <a:spcPts val="0"/>
              </a:spcBef>
              <a:spcAft>
                <a:spcPts val="0"/>
              </a:spcAft>
              <a:buSzPts val="1400"/>
              <a:buNone/>
              <a:defRPr sz="30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30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30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3000" b="1" i="0" u="none" strike="noStrike" cap="none">
                <a:solidFill>
                  <a:schemeClr val="dk1"/>
                </a:solidFill>
                <a:latin typeface="Tahoma"/>
                <a:ea typeface="Tahoma"/>
                <a:cs typeface="Tahoma"/>
                <a:sym typeface="Tahoma"/>
              </a:defRPr>
            </a:lvl9pPr>
          </a:lstStyle>
          <a:p>
            <a:endParaRPr/>
          </a:p>
        </p:txBody>
      </p:sp>
      <p:sp>
        <p:nvSpPr>
          <p:cNvPr id="46" name="Google Shape;46;p20"/>
          <p:cNvSpPr txBox="1">
            <a:spLocks noGrp="1"/>
          </p:cNvSpPr>
          <p:nvPr>
            <p:ph type="body" idx="1"/>
          </p:nvPr>
        </p:nvSpPr>
        <p:spPr>
          <a:xfrm>
            <a:off x="609600" y="2060848"/>
            <a:ext cx="10972800" cy="4065316"/>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0E0E3A"/>
              </a:buClr>
              <a:buSzPts val="2000"/>
              <a:buFont typeface="Arial"/>
              <a:buChar char="•"/>
              <a:defRPr sz="2000" b="0" i="0" u="none" strike="noStrike" cap="none">
                <a:solidFill>
                  <a:srgbClr val="0E0E3A"/>
                </a:solidFill>
                <a:latin typeface="Arial"/>
                <a:ea typeface="Arial"/>
                <a:cs typeface="Arial"/>
                <a:sym typeface="Arial"/>
              </a:defRPr>
            </a:lvl1pPr>
            <a:lvl2pPr marL="914400" marR="0" lvl="1" indent="-342900" algn="l" rtl="0">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7" name="Google Shape;47;p20"/>
          <p:cNvSpPr txBox="1">
            <a:spLocks noGrp="1"/>
          </p:cNvSpPr>
          <p:nvPr>
            <p:ph type="body" idx="2"/>
          </p:nvPr>
        </p:nvSpPr>
        <p:spPr>
          <a:xfrm>
            <a:off x="609600" y="1052737"/>
            <a:ext cx="10972800" cy="7920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Clr>
                <a:srgbClr val="336600"/>
              </a:buClr>
              <a:buSzPts val="2000"/>
              <a:buFont typeface="Arial"/>
              <a:buNone/>
              <a:defRPr sz="2000" b="1" i="0" u="none" strike="noStrike" cap="none">
                <a:solidFill>
                  <a:srgbClr val="336600"/>
                </a:solidFill>
                <a:latin typeface="Arial"/>
                <a:ea typeface="Arial"/>
                <a:cs typeface="Arial"/>
                <a:sym typeface="Arial"/>
              </a:defRPr>
            </a:lvl1pPr>
            <a:lvl2pPr marL="914400" marR="0" lvl="1" indent="-342900" algn="l" rtl="0">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9209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新チャプター">
  <p:cSld name="新チャプター">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730557" y="3789040"/>
            <a:ext cx="10273131" cy="93610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0E0E3A"/>
                </a:solidFill>
                <a:latin typeface="Arial"/>
                <a:ea typeface="Arial"/>
                <a:cs typeface="Arial"/>
                <a:sym typeface="Arial"/>
              </a:defRPr>
            </a:lvl1pPr>
            <a:lvl2pPr marR="0" lvl="1" algn="l" rtl="0">
              <a:spcBef>
                <a:spcPts val="0"/>
              </a:spcBef>
              <a:spcAft>
                <a:spcPts val="0"/>
              </a:spcAft>
              <a:buSzPts val="1400"/>
              <a:buNone/>
              <a:defRPr sz="2600" b="1" i="0" u="none" strike="noStrike" cap="none">
                <a:solidFill>
                  <a:srgbClr val="0E0E3A"/>
                </a:solidFill>
                <a:latin typeface="Tahoma"/>
                <a:ea typeface="Tahoma"/>
                <a:cs typeface="Tahoma"/>
                <a:sym typeface="Tahoma"/>
              </a:defRPr>
            </a:lvl2pPr>
            <a:lvl3pPr marR="0" lvl="2" algn="l" rtl="0">
              <a:spcBef>
                <a:spcPts val="0"/>
              </a:spcBef>
              <a:spcAft>
                <a:spcPts val="0"/>
              </a:spcAft>
              <a:buSzPts val="1400"/>
              <a:buNone/>
              <a:defRPr sz="2600" b="1" i="0" u="none" strike="noStrike" cap="none">
                <a:solidFill>
                  <a:srgbClr val="0E0E3A"/>
                </a:solidFill>
                <a:latin typeface="Tahoma"/>
                <a:ea typeface="Tahoma"/>
                <a:cs typeface="Tahoma"/>
                <a:sym typeface="Tahoma"/>
              </a:defRPr>
            </a:lvl3pPr>
            <a:lvl4pPr marR="0" lvl="3" algn="l" rtl="0">
              <a:spcBef>
                <a:spcPts val="0"/>
              </a:spcBef>
              <a:spcAft>
                <a:spcPts val="0"/>
              </a:spcAft>
              <a:buSzPts val="1400"/>
              <a:buNone/>
              <a:defRPr sz="2600" b="1" i="0" u="none" strike="noStrike" cap="none">
                <a:solidFill>
                  <a:srgbClr val="0E0E3A"/>
                </a:solidFill>
                <a:latin typeface="Tahoma"/>
                <a:ea typeface="Tahoma"/>
                <a:cs typeface="Tahoma"/>
                <a:sym typeface="Tahoma"/>
              </a:defRPr>
            </a:lvl4pPr>
            <a:lvl5pPr marR="0" lvl="4" algn="l" rtl="0">
              <a:spcBef>
                <a:spcPts val="0"/>
              </a:spcBef>
              <a:spcAft>
                <a:spcPts val="0"/>
              </a:spcAft>
              <a:buSzPts val="1400"/>
              <a:buNone/>
              <a:defRPr sz="2600" b="1" i="0" u="none" strike="noStrike" cap="none">
                <a:solidFill>
                  <a:srgbClr val="0E0E3A"/>
                </a:solidFill>
                <a:latin typeface="Tahoma"/>
                <a:ea typeface="Tahoma"/>
                <a:cs typeface="Tahoma"/>
                <a:sym typeface="Tahoma"/>
              </a:defRPr>
            </a:lvl5pPr>
            <a:lvl6pPr marR="0" lvl="5" algn="l" rtl="0">
              <a:spcBef>
                <a:spcPts val="0"/>
              </a:spcBef>
              <a:spcAft>
                <a:spcPts val="0"/>
              </a:spcAft>
              <a:buSzPts val="1400"/>
              <a:buNone/>
              <a:defRPr sz="30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30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30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3000" b="1"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4124591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1段組み_サブ有り">
  <p:cSld name="3_1段組み_サブ有り">
    <p:spTree>
      <p:nvGrpSpPr>
        <p:cNvPr id="1" name="Shape 22"/>
        <p:cNvGrpSpPr/>
        <p:nvPr/>
      </p:nvGrpSpPr>
      <p:grpSpPr>
        <a:xfrm>
          <a:off x="0" y="0"/>
          <a:ext cx="0" cy="0"/>
          <a:chOff x="0" y="0"/>
          <a:chExt cx="0" cy="0"/>
        </a:xfrm>
      </p:grpSpPr>
      <p:sp>
        <p:nvSpPr>
          <p:cNvPr id="23" name="Google Shape;23;p19"/>
          <p:cNvSpPr txBox="1">
            <a:spLocks noGrp="1"/>
          </p:cNvSpPr>
          <p:nvPr>
            <p:ph type="body" idx="1"/>
          </p:nvPr>
        </p:nvSpPr>
        <p:spPr>
          <a:xfrm>
            <a:off x="323995" y="261382"/>
            <a:ext cx="11510085" cy="287271"/>
          </a:xfrm>
          <a:prstGeom prst="rect">
            <a:avLst/>
          </a:prstGeom>
          <a:noFill/>
          <a:ln>
            <a:noFill/>
          </a:ln>
        </p:spPr>
        <p:txBody>
          <a:bodyPr spcFirstLastPara="1" wrap="square" lIns="0" tIns="0" rIns="0" bIns="0" anchor="t" anchorCtr="0">
            <a:noAutofit/>
          </a:bodyPr>
          <a:lstStyle>
            <a:lvl1pPr marL="457200" marR="0" lvl="0" indent="-228600" algn="l" rtl="0">
              <a:spcBef>
                <a:spcPts val="480"/>
              </a:spcBef>
              <a:spcAft>
                <a:spcPts val="0"/>
              </a:spcAft>
              <a:buClr>
                <a:srgbClr val="10253F"/>
              </a:buClr>
              <a:buSzPts val="2398"/>
              <a:buFont typeface="Arial"/>
              <a:buNone/>
              <a:defRPr sz="2398" b="1" i="0" u="none" strike="noStrike" cap="none">
                <a:solidFill>
                  <a:srgbClr val="10253F"/>
                </a:solidFill>
                <a:latin typeface="Arial"/>
                <a:ea typeface="Arial"/>
                <a:cs typeface="Arial"/>
                <a:sym typeface="Arial"/>
              </a:defRPr>
            </a:lvl1pPr>
            <a:lvl2pPr marL="914400" marR="0" lvl="1" indent="-406400" algn="l" rtl="0">
              <a:spcBef>
                <a:spcPts val="560"/>
              </a:spcBef>
              <a:spcAft>
                <a:spcPts val="0"/>
              </a:spcAft>
              <a:buClr>
                <a:srgbClr val="0E0E3A"/>
              </a:buClr>
              <a:buSzPts val="2800"/>
              <a:buFont typeface="Arial"/>
              <a:buChar char="–"/>
              <a:defRPr sz="2800" b="0" i="0" u="none" strike="noStrike" cap="none">
                <a:solidFill>
                  <a:srgbClr val="0E0E3A"/>
                </a:solidFill>
                <a:latin typeface="Calibri"/>
                <a:ea typeface="Calibri"/>
                <a:cs typeface="Calibri"/>
                <a:sym typeface="Calibri"/>
              </a:defRPr>
            </a:lvl2pPr>
            <a:lvl3pPr marL="1371600" marR="0" lvl="2" indent="-381000" algn="l" rtl="0">
              <a:spcBef>
                <a:spcPts val="480"/>
              </a:spcBef>
              <a:spcAft>
                <a:spcPts val="0"/>
              </a:spcAft>
              <a:buClr>
                <a:srgbClr val="0E0E3A"/>
              </a:buClr>
              <a:buSzPts val="2400"/>
              <a:buFont typeface="Arial"/>
              <a:buChar char="•"/>
              <a:defRPr sz="2400" b="0" i="0" u="none" strike="noStrike" cap="none">
                <a:solidFill>
                  <a:srgbClr val="0E0E3A"/>
                </a:solidFill>
                <a:latin typeface="Calibri"/>
                <a:ea typeface="Calibri"/>
                <a:cs typeface="Calibri"/>
                <a:sym typeface="Calibri"/>
              </a:defRPr>
            </a:lvl3pPr>
            <a:lvl4pPr marL="1828800" marR="0" lvl="3" indent="-355600" algn="l" rtl="0">
              <a:spcBef>
                <a:spcPts val="400"/>
              </a:spcBef>
              <a:spcAft>
                <a:spcPts val="0"/>
              </a:spcAft>
              <a:buClr>
                <a:srgbClr val="0E0E3A"/>
              </a:buClr>
              <a:buSzPts val="2000"/>
              <a:buFont typeface="Arial"/>
              <a:buChar char="–"/>
              <a:defRPr sz="2000" b="0" i="0" u="none" strike="noStrike" cap="none">
                <a:solidFill>
                  <a:srgbClr val="0E0E3A"/>
                </a:solidFill>
                <a:latin typeface="Calibri"/>
                <a:ea typeface="Calibri"/>
                <a:cs typeface="Calibri"/>
                <a:sym typeface="Calibri"/>
              </a:defRPr>
            </a:lvl4pPr>
            <a:lvl5pPr marL="2286000" marR="0" lvl="4" indent="-342900" algn="l" rtl="0">
              <a:spcBef>
                <a:spcPts val="360"/>
              </a:spcBef>
              <a:spcAft>
                <a:spcPts val="0"/>
              </a:spcAft>
              <a:buClr>
                <a:srgbClr val="0E0E3A"/>
              </a:buClr>
              <a:buSzPts val="1800"/>
              <a:buFont typeface="Arial"/>
              <a:buChar char="»"/>
              <a:defRPr sz="18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4" name="Google Shape;24;p19"/>
          <p:cNvSpPr txBox="1"/>
          <p:nvPr/>
        </p:nvSpPr>
        <p:spPr>
          <a:xfrm>
            <a:off x="3822247" y="6160088"/>
            <a:ext cx="8029762" cy="24622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000" b="0" i="0" u="none" strike="noStrike" kern="0" cap="none" spc="0" normalizeH="0" baseline="0" noProof="0">
                <a:ln>
                  <a:noFill/>
                </a:ln>
                <a:solidFill>
                  <a:srgbClr val="000000"/>
                </a:solidFill>
                <a:effectLst/>
                <a:uLnTx/>
                <a:uFillTx/>
                <a:latin typeface="Arial"/>
                <a:ea typeface="Arial"/>
                <a:cs typeface="Arial"/>
                <a:sym typeface="Arial"/>
              </a:rPr>
              <a:t>This work is a derivative of “Business Model Canvas (Strategyzer.com)” by Strategyzer AG used and distributed under CC BY-SA 3.0.</a:t>
            </a: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25;p19"/>
          <p:cNvSpPr/>
          <p:nvPr/>
        </p:nvSpPr>
        <p:spPr>
          <a:xfrm>
            <a:off x="570001" y="818687"/>
            <a:ext cx="4664690" cy="4764013"/>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a:ln>
                  <a:noFill/>
                </a:ln>
                <a:solidFill>
                  <a:srgbClr val="000000"/>
                </a:solidFill>
                <a:effectLst/>
                <a:uLnTx/>
                <a:uFillTx/>
                <a:latin typeface="Calibri"/>
                <a:ea typeface="Calibri"/>
                <a:cs typeface="Calibri"/>
                <a:sym typeface="Calibri"/>
              </a:rPr>
              <a:t>Value Proposition : </a:t>
            </a:r>
            <a:r>
              <a:rPr kumimoji="0" lang="ja-JP" altLang="en-US" sz="1400" b="1" i="0" u="none" strike="noStrike" kern="0" cap="none" spc="0" normalizeH="0" baseline="0" noProof="0">
                <a:ln>
                  <a:noFill/>
                </a:ln>
                <a:solidFill>
                  <a:srgbClr val="000000"/>
                </a:solidFill>
                <a:effectLst/>
                <a:uLnTx/>
                <a:uFillTx/>
                <a:latin typeface="Calibri"/>
                <a:ea typeface="Calibri"/>
                <a:cs typeface="Calibri"/>
                <a:sym typeface="Calibri"/>
              </a:rPr>
              <a:t>価値のまとめ</a:t>
            </a:r>
            <a:endParaRPr kumimoji="0" sz="14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sng" strike="noStrike" kern="0" cap="none" spc="0" normalizeH="0" baseline="0" noProof="0">
                <a:ln>
                  <a:noFill/>
                </a:ln>
                <a:solidFill>
                  <a:srgbClr val="000000"/>
                </a:solidFill>
                <a:effectLst/>
                <a:uLnTx/>
                <a:uFillTx/>
                <a:latin typeface="Calibri"/>
                <a:ea typeface="Calibri"/>
                <a:cs typeface="Calibri"/>
                <a:sym typeface="Calibri"/>
              </a:rPr>
              <a:t>商品案の可視化</a:t>
            </a:r>
            <a:endParaRPr kumimoji="0" sz="1100" b="1" i="0" u="sng"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提供価値</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詳しく説明</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【MVP</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（最小限の機能・特徴）</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100" b="1"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26;p19"/>
          <p:cNvSpPr/>
          <p:nvPr/>
        </p:nvSpPr>
        <p:spPr>
          <a:xfrm>
            <a:off x="5234691" y="818688"/>
            <a:ext cx="6440084" cy="4764012"/>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a:ln>
                  <a:noFill/>
                </a:ln>
                <a:solidFill>
                  <a:srgbClr val="000000"/>
                </a:solidFill>
                <a:effectLst/>
                <a:uLnTx/>
                <a:uFillTx/>
                <a:latin typeface="Calibri"/>
                <a:ea typeface="Calibri"/>
                <a:cs typeface="Calibri"/>
                <a:sym typeface="Calibri"/>
              </a:rPr>
              <a:t>Customer Segments : </a:t>
            </a:r>
            <a:r>
              <a:rPr kumimoji="0" lang="ja-JP" altLang="en-US" sz="1400" b="1" i="0" u="none" strike="noStrike" kern="0" cap="none" spc="0" normalizeH="0" baseline="0" noProof="0">
                <a:ln>
                  <a:noFill/>
                </a:ln>
                <a:solidFill>
                  <a:srgbClr val="000000"/>
                </a:solidFill>
                <a:effectLst/>
                <a:uLnTx/>
                <a:uFillTx/>
                <a:latin typeface="Calibri"/>
                <a:ea typeface="Calibri"/>
                <a:cs typeface="Calibri"/>
                <a:sym typeface="Calibri"/>
              </a:rPr>
              <a:t>顧客のまとめ</a:t>
            </a:r>
            <a:endParaRPr kumimoji="0" sz="14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sng" strike="noStrike" kern="0" cap="none" spc="0" normalizeH="0" baseline="0" noProof="0">
                <a:ln>
                  <a:noFill/>
                </a:ln>
                <a:solidFill>
                  <a:srgbClr val="000000"/>
                </a:solidFill>
                <a:effectLst/>
                <a:uLnTx/>
                <a:uFillTx/>
                <a:latin typeface="Calibri"/>
                <a:ea typeface="Calibri"/>
                <a:cs typeface="Calibri"/>
                <a:sym typeface="Calibri"/>
              </a:rPr>
              <a:t>アーリーアダプターのペルソナの可視化</a:t>
            </a:r>
            <a:endParaRPr kumimoji="0" sz="1100" b="1" i="0" u="sng"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具体的な属性、条件</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ペルソナ特有の背景</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ペルソナの特徴に合致する顧客の人数</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sng" strike="noStrike" kern="0" cap="none" spc="0" normalizeH="0" baseline="0" noProof="0">
                <a:ln>
                  <a:noFill/>
                </a:ln>
                <a:solidFill>
                  <a:srgbClr val="000000"/>
                </a:solidFill>
                <a:effectLst/>
                <a:uLnTx/>
                <a:uFillTx/>
                <a:latin typeface="Calibri"/>
                <a:ea typeface="Calibri"/>
                <a:cs typeface="Calibri"/>
                <a:sym typeface="Calibri"/>
              </a:rPr>
              <a:t>顧客課題の４要素の可視化</a:t>
            </a:r>
            <a:endParaRPr kumimoji="0" sz="1100" b="1" i="0" u="sng"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800" b="1" i="0" u="sng" strike="noStrike" kern="0" cap="none" spc="0" normalizeH="0" baseline="0" noProof="0">
                <a:ln>
                  <a:noFill/>
                </a:ln>
                <a:solidFill>
                  <a:srgbClr val="000000"/>
                </a:solidFill>
                <a:effectLst/>
                <a:uLnTx/>
                <a:uFillTx/>
                <a:latin typeface="Calibri"/>
                <a:ea typeface="Calibri"/>
                <a:cs typeface="Calibri"/>
                <a:sym typeface="Calibri"/>
              </a:rPr>
              <a:t>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【1. </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ジョブ</a:t>
            </a:r>
            <a:r>
              <a:rPr kumimoji="0" lang="en-US" altLang="ja-JP" sz="1100" b="0"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0" i="0" u="none" strike="noStrike" kern="0" cap="none" spc="0" normalizeH="0" baseline="0" noProof="0">
                <a:ln>
                  <a:noFill/>
                </a:ln>
                <a:solidFill>
                  <a:srgbClr val="000000"/>
                </a:solidFill>
                <a:effectLst/>
                <a:uLnTx/>
                <a:uFillTx/>
                <a:latin typeface="Calibri"/>
                <a:ea typeface="Calibri"/>
                <a:cs typeface="Calibri"/>
                <a:sym typeface="Calibri"/>
              </a:rPr>
              <a:t>　　　　　　　　　　　　　　　　  </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【3. </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現在の対策</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【2. </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ジョブを実現できない理由</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 </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　　　　　　　 </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【4. </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現在の対策への不満</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27;p19"/>
          <p:cNvSpPr/>
          <p:nvPr/>
        </p:nvSpPr>
        <p:spPr>
          <a:xfrm>
            <a:off x="570001" y="5584158"/>
            <a:ext cx="11104774" cy="56717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ja-JP" altLang="en-US" sz="1100" b="1" i="0" u="none" strike="noStrike" kern="0" cap="none" spc="0" normalizeH="0" baseline="0" noProof="0">
                <a:ln>
                  <a:noFill/>
                </a:ln>
                <a:solidFill>
                  <a:srgbClr val="000000"/>
                </a:solidFill>
                <a:effectLst/>
                <a:uLnTx/>
                <a:uFillTx/>
                <a:latin typeface="Calibri"/>
                <a:ea typeface="Calibri"/>
                <a:cs typeface="Calibri"/>
                <a:sym typeface="Calibri"/>
              </a:rPr>
              <a:t>価格案</a:t>
            </a:r>
            <a:r>
              <a:rPr kumimoji="0" lang="en-US" altLang="ja-JP" sz="1100" b="1"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100" b="1"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28" name="Google Shape;28;p19"/>
          <p:cNvCxnSpPr/>
          <p:nvPr/>
        </p:nvCxnSpPr>
        <p:spPr>
          <a:xfrm>
            <a:off x="673331" y="1083533"/>
            <a:ext cx="4478095" cy="0"/>
          </a:xfrm>
          <a:prstGeom prst="straightConnector1">
            <a:avLst/>
          </a:prstGeom>
          <a:noFill/>
          <a:ln w="9525" cap="flat" cmpd="sng">
            <a:solidFill>
              <a:schemeClr val="dk1"/>
            </a:solidFill>
            <a:prstDash val="solid"/>
            <a:round/>
            <a:headEnd type="none" w="sm" len="sm"/>
            <a:tailEnd type="none" w="sm" len="sm"/>
          </a:ln>
        </p:spPr>
      </p:cxnSp>
      <p:cxnSp>
        <p:nvCxnSpPr>
          <p:cNvPr id="29" name="Google Shape;29;p19"/>
          <p:cNvCxnSpPr/>
          <p:nvPr/>
        </p:nvCxnSpPr>
        <p:spPr>
          <a:xfrm>
            <a:off x="5336771" y="1083533"/>
            <a:ext cx="6234309" cy="0"/>
          </a:xfrm>
          <a:prstGeom prst="straightConnector1">
            <a:avLst/>
          </a:prstGeom>
          <a:noFill/>
          <a:ln w="9525" cap="flat" cmpd="sng">
            <a:solidFill>
              <a:schemeClr val="dk1"/>
            </a:solidFill>
            <a:prstDash val="solid"/>
            <a:round/>
            <a:headEnd type="none" w="sm" len="sm"/>
            <a:tailEnd type="none" w="sm" len="sm"/>
          </a:ln>
        </p:spPr>
      </p:cxnSp>
      <p:sp>
        <p:nvSpPr>
          <p:cNvPr id="30" name="Google Shape;30;p19"/>
          <p:cNvSpPr txBox="1">
            <a:spLocks noGrp="1"/>
          </p:cNvSpPr>
          <p:nvPr>
            <p:ph type="body" idx="2"/>
          </p:nvPr>
        </p:nvSpPr>
        <p:spPr>
          <a:xfrm>
            <a:off x="734529" y="1669402"/>
            <a:ext cx="4417324" cy="59440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1" name="Google Shape;31;p19"/>
          <p:cNvSpPr txBox="1">
            <a:spLocks noGrp="1"/>
          </p:cNvSpPr>
          <p:nvPr>
            <p:ph type="body" idx="3"/>
          </p:nvPr>
        </p:nvSpPr>
        <p:spPr>
          <a:xfrm>
            <a:off x="734529" y="2509911"/>
            <a:ext cx="4417324" cy="160932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2" name="Google Shape;32;p19"/>
          <p:cNvSpPr txBox="1">
            <a:spLocks noGrp="1"/>
          </p:cNvSpPr>
          <p:nvPr>
            <p:ph type="body" idx="4"/>
          </p:nvPr>
        </p:nvSpPr>
        <p:spPr>
          <a:xfrm>
            <a:off x="731521" y="4365345"/>
            <a:ext cx="4417324" cy="1138810"/>
          </a:xfrm>
          <a:prstGeom prst="rect">
            <a:avLst/>
          </a:prstGeom>
          <a:noFill/>
          <a:ln>
            <a:noFill/>
          </a:ln>
        </p:spPr>
        <p:txBody>
          <a:bodyPr spcFirstLastPara="1" wrap="square" lIns="91425" tIns="45700" rIns="91425" bIns="45700" anchor="t" anchorCtr="0">
            <a:noAutofit/>
          </a:bodyPr>
          <a:lstStyle>
            <a:lvl1pPr marL="457200" marR="0" lvl="0" indent="-292100" algn="l" rtl="0">
              <a:spcBef>
                <a:spcPts val="200"/>
              </a:spcBef>
              <a:spcAft>
                <a:spcPts val="0"/>
              </a:spcAft>
              <a:buClr>
                <a:srgbClr val="0E0E3A"/>
              </a:buClr>
              <a:buSzPts val="1000"/>
              <a:buFont typeface="Arial"/>
              <a:buChar char="•"/>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3" name="Google Shape;33;p19"/>
          <p:cNvSpPr txBox="1">
            <a:spLocks noGrp="1"/>
          </p:cNvSpPr>
          <p:nvPr>
            <p:ph type="body" idx="5"/>
          </p:nvPr>
        </p:nvSpPr>
        <p:spPr>
          <a:xfrm>
            <a:off x="5399220" y="1662803"/>
            <a:ext cx="6171861" cy="35592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4" name="Google Shape;34;p19"/>
          <p:cNvSpPr txBox="1">
            <a:spLocks noGrp="1"/>
          </p:cNvSpPr>
          <p:nvPr>
            <p:ph type="body" idx="6"/>
          </p:nvPr>
        </p:nvSpPr>
        <p:spPr>
          <a:xfrm>
            <a:off x="5399220" y="2237173"/>
            <a:ext cx="6171861" cy="3682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5" name="Google Shape;35;p19"/>
          <p:cNvSpPr txBox="1">
            <a:spLocks noGrp="1"/>
          </p:cNvSpPr>
          <p:nvPr>
            <p:ph type="body" idx="7"/>
          </p:nvPr>
        </p:nvSpPr>
        <p:spPr>
          <a:xfrm>
            <a:off x="5399219" y="2823873"/>
            <a:ext cx="6171861" cy="36824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6" name="Google Shape;36;p19"/>
          <p:cNvSpPr txBox="1">
            <a:spLocks noGrp="1"/>
          </p:cNvSpPr>
          <p:nvPr>
            <p:ph type="body" idx="8"/>
          </p:nvPr>
        </p:nvSpPr>
        <p:spPr>
          <a:xfrm>
            <a:off x="5396212" y="3666479"/>
            <a:ext cx="3026259" cy="816744"/>
          </a:xfrm>
          <a:prstGeom prst="rect">
            <a:avLst/>
          </a:prstGeom>
          <a:noFill/>
          <a:ln>
            <a:noFill/>
          </a:ln>
        </p:spPr>
        <p:txBody>
          <a:bodyPr spcFirstLastPara="1" wrap="square" lIns="91425" tIns="45700" rIns="91425" bIns="45700" anchor="t" anchorCtr="0">
            <a:noAutofit/>
          </a:bodyPr>
          <a:lstStyle>
            <a:lvl1pPr marL="457200" marR="0" lvl="0" indent="-292100" algn="l" rtl="0">
              <a:spcBef>
                <a:spcPts val="200"/>
              </a:spcBef>
              <a:spcAft>
                <a:spcPts val="0"/>
              </a:spcAft>
              <a:buClr>
                <a:srgbClr val="0E0E3A"/>
              </a:buClr>
              <a:buSzPts val="1000"/>
              <a:buFont typeface="Arial"/>
              <a:buChar char="•"/>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19"/>
          <p:cNvSpPr txBox="1">
            <a:spLocks noGrp="1"/>
          </p:cNvSpPr>
          <p:nvPr>
            <p:ph type="body" idx="9"/>
          </p:nvPr>
        </p:nvSpPr>
        <p:spPr>
          <a:xfrm>
            <a:off x="5396212" y="4679543"/>
            <a:ext cx="3026255" cy="833669"/>
          </a:xfrm>
          <a:prstGeom prst="rect">
            <a:avLst/>
          </a:prstGeom>
          <a:noFill/>
          <a:ln>
            <a:noFill/>
          </a:ln>
        </p:spPr>
        <p:txBody>
          <a:bodyPr spcFirstLastPara="1" wrap="square" lIns="91425" tIns="45700" rIns="91425" bIns="45700" anchor="t" anchorCtr="0">
            <a:noAutofit/>
          </a:bodyPr>
          <a:lstStyle>
            <a:lvl1pPr marL="457200" marR="0" lvl="0" indent="-292100" algn="l" rtl="0">
              <a:spcBef>
                <a:spcPts val="200"/>
              </a:spcBef>
              <a:spcAft>
                <a:spcPts val="0"/>
              </a:spcAft>
              <a:buClr>
                <a:srgbClr val="0E0E3A"/>
              </a:buClr>
              <a:buSzPts val="1000"/>
              <a:buFont typeface="Arial"/>
              <a:buChar char="•"/>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19"/>
          <p:cNvSpPr txBox="1">
            <a:spLocks noGrp="1"/>
          </p:cNvSpPr>
          <p:nvPr>
            <p:ph type="body" idx="13"/>
          </p:nvPr>
        </p:nvSpPr>
        <p:spPr>
          <a:xfrm>
            <a:off x="8528858" y="3664804"/>
            <a:ext cx="3039530" cy="816743"/>
          </a:xfrm>
          <a:prstGeom prst="rect">
            <a:avLst/>
          </a:prstGeom>
          <a:noFill/>
          <a:ln>
            <a:noFill/>
          </a:ln>
        </p:spPr>
        <p:txBody>
          <a:bodyPr spcFirstLastPara="1" wrap="square" lIns="91425" tIns="45700" rIns="91425" bIns="45700" anchor="t" anchorCtr="0">
            <a:noAutofit/>
          </a:bodyPr>
          <a:lstStyle>
            <a:lvl1pPr marL="457200" marR="0" lvl="0" indent="-292100" algn="l" rtl="0">
              <a:spcBef>
                <a:spcPts val="200"/>
              </a:spcBef>
              <a:spcAft>
                <a:spcPts val="0"/>
              </a:spcAft>
              <a:buClr>
                <a:srgbClr val="0E0E3A"/>
              </a:buClr>
              <a:buSzPts val="1000"/>
              <a:buFont typeface="Arial"/>
              <a:buChar char="•"/>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19"/>
          <p:cNvSpPr txBox="1">
            <a:spLocks noGrp="1"/>
          </p:cNvSpPr>
          <p:nvPr>
            <p:ph type="body" idx="14"/>
          </p:nvPr>
        </p:nvSpPr>
        <p:spPr>
          <a:xfrm>
            <a:off x="8528856" y="4679543"/>
            <a:ext cx="3039530" cy="833669"/>
          </a:xfrm>
          <a:prstGeom prst="rect">
            <a:avLst/>
          </a:prstGeom>
          <a:noFill/>
          <a:ln>
            <a:noFill/>
          </a:ln>
        </p:spPr>
        <p:txBody>
          <a:bodyPr spcFirstLastPara="1" wrap="square" lIns="91425" tIns="45700" rIns="91425" bIns="45700" anchor="t" anchorCtr="0">
            <a:noAutofit/>
          </a:bodyPr>
          <a:lstStyle>
            <a:lvl1pPr marL="457200" marR="0" lvl="0" indent="-292100" algn="l" rtl="0">
              <a:spcBef>
                <a:spcPts val="200"/>
              </a:spcBef>
              <a:spcAft>
                <a:spcPts val="0"/>
              </a:spcAft>
              <a:buClr>
                <a:srgbClr val="0E0E3A"/>
              </a:buClr>
              <a:buSzPts val="1000"/>
              <a:buFont typeface="Arial"/>
              <a:buChar char="•"/>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cxnSp>
        <p:nvCxnSpPr>
          <p:cNvPr id="40" name="Google Shape;40;p19"/>
          <p:cNvCxnSpPr/>
          <p:nvPr/>
        </p:nvCxnSpPr>
        <p:spPr>
          <a:xfrm>
            <a:off x="1422359" y="5691710"/>
            <a:ext cx="0" cy="388680"/>
          </a:xfrm>
          <a:prstGeom prst="straightConnector1">
            <a:avLst/>
          </a:prstGeom>
          <a:noFill/>
          <a:ln w="9525" cap="flat" cmpd="sng">
            <a:solidFill>
              <a:schemeClr val="dk1"/>
            </a:solidFill>
            <a:prstDash val="solid"/>
            <a:round/>
            <a:headEnd type="none" w="sm" len="sm"/>
            <a:tailEnd type="none" w="sm" len="sm"/>
          </a:ln>
        </p:spPr>
      </p:cxnSp>
      <p:sp>
        <p:nvSpPr>
          <p:cNvPr id="41" name="Google Shape;41;p19"/>
          <p:cNvSpPr txBox="1">
            <a:spLocks noGrp="1"/>
          </p:cNvSpPr>
          <p:nvPr>
            <p:ph type="body" idx="15"/>
          </p:nvPr>
        </p:nvSpPr>
        <p:spPr>
          <a:xfrm>
            <a:off x="1546170" y="5656025"/>
            <a:ext cx="10024910" cy="42436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rgbClr val="0E0E3A"/>
              </a:buClr>
              <a:buSzPts val="1000"/>
              <a:buFont typeface="Arial"/>
              <a:buNone/>
              <a:defRPr sz="1000" b="0" i="0" u="none" strike="noStrike" cap="none">
                <a:solidFill>
                  <a:srgbClr val="0E0E3A"/>
                </a:solidFill>
                <a:latin typeface="Calibri"/>
                <a:ea typeface="Calibri"/>
                <a:cs typeface="Calibri"/>
                <a:sym typeface="Calibri"/>
              </a:defRPr>
            </a:lvl1pPr>
            <a:lvl2pPr marL="914400" marR="0" lvl="1"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2pPr>
            <a:lvl3pPr marL="1371600" marR="0" lvl="2"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3pPr>
            <a:lvl4pPr marL="1828800" marR="0" lvl="3"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4pPr>
            <a:lvl5pPr marL="2286000" marR="0" lvl="4" indent="-228600" algn="l" rtl="0">
              <a:spcBef>
                <a:spcPts val="220"/>
              </a:spcBef>
              <a:spcAft>
                <a:spcPts val="0"/>
              </a:spcAft>
              <a:buClr>
                <a:srgbClr val="0E0E3A"/>
              </a:buClr>
              <a:buSzPts val="1100"/>
              <a:buFont typeface="Arial"/>
              <a:buNone/>
              <a:defRPr sz="1100" b="0" i="0" u="none" strike="noStrike" cap="none">
                <a:solidFill>
                  <a:srgbClr val="0E0E3A"/>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 name="Google Shape;42;p19"/>
          <p:cNvSpPr>
            <a:spLocks noGrp="1"/>
          </p:cNvSpPr>
          <p:nvPr>
            <p:ph type="pic" idx="16"/>
          </p:nvPr>
        </p:nvSpPr>
        <p:spPr>
          <a:xfrm>
            <a:off x="3488925" y="2509190"/>
            <a:ext cx="1659920" cy="1228725"/>
          </a:xfrm>
          <a:prstGeom prst="rect">
            <a:avLst/>
          </a:prstGeom>
          <a:noFill/>
          <a:ln>
            <a:noFill/>
          </a:ln>
        </p:spPr>
        <p:txBody>
          <a:bodyPr/>
          <a:lstStyle/>
          <a:p>
            <a:endParaRPr lang="ja-JP" altLang="en-US"/>
          </a:p>
        </p:txBody>
      </p:sp>
      <p:sp>
        <p:nvSpPr>
          <p:cNvPr id="43" name="Google Shape;43;p19"/>
          <p:cNvSpPr>
            <a:spLocks noGrp="1"/>
          </p:cNvSpPr>
          <p:nvPr>
            <p:ph type="pic" idx="17"/>
          </p:nvPr>
        </p:nvSpPr>
        <p:spPr>
          <a:xfrm>
            <a:off x="10241281" y="1221971"/>
            <a:ext cx="1327106" cy="796752"/>
          </a:xfrm>
          <a:prstGeom prst="rect">
            <a:avLst/>
          </a:prstGeom>
          <a:noFill/>
          <a:ln>
            <a:noFill/>
          </a:ln>
        </p:spPr>
        <p:txBody>
          <a:bodyPr/>
          <a:lstStyle/>
          <a:p>
            <a:endParaRPr lang="ja-JP" altLang="en-US"/>
          </a:p>
        </p:txBody>
      </p:sp>
    </p:spTree>
    <p:extLst>
      <p:ext uri="{BB962C8B-B14F-4D97-AF65-F5344CB8AC3E}">
        <p14:creationId xmlns:p14="http://schemas.microsoft.com/office/powerpoint/2010/main" val="288239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215">
          <p15:clr>
            <a:srgbClr val="FBAE40"/>
          </p15:clr>
        </p15:guide>
        <p15:guide id="2" pos="7473">
          <p15:clr>
            <a:srgbClr val="FBAE40"/>
          </p15:clr>
        </p15:guide>
        <p15:guide id="3" orient="horz" pos="210">
          <p15:clr>
            <a:srgbClr val="FBAE40"/>
          </p15:clr>
        </p15:guide>
        <p15:guide id="4" orient="horz" pos="437">
          <p15:clr>
            <a:srgbClr val="FBAE40"/>
          </p15:clr>
        </p15:guide>
        <p15:guide id="5" orient="horz" pos="890">
          <p15:clr>
            <a:srgbClr val="FBAE40"/>
          </p15:clr>
        </p15:guide>
        <p15:guide id="6" orient="horz" pos="41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2192000" cy="695739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800"/>
          </a:p>
        </p:txBody>
      </p:sp>
      <p:sp>
        <p:nvSpPr>
          <p:cNvPr id="21" name="タイトル 1"/>
          <p:cNvSpPr>
            <a:spLocks noGrp="1"/>
          </p:cNvSpPr>
          <p:nvPr>
            <p:ph type="title"/>
          </p:nvPr>
        </p:nvSpPr>
        <p:spPr>
          <a:xfrm>
            <a:off x="979186" y="2924943"/>
            <a:ext cx="10273131" cy="1517181"/>
          </a:xfrm>
          <a:prstGeom prst="rect">
            <a:avLst/>
          </a:prstGeom>
        </p:spPr>
        <p:txBody>
          <a:bodyPr/>
          <a:lstStyle>
            <a:lvl1pPr algn="l">
              <a:defRPr sz="3200" b="1" i="0">
                <a:latin typeface="SST Japanese Pro Regular"/>
                <a:ea typeface="SST Japanese Pro Regular"/>
                <a:cs typeface="SST Japanese Pro Regular"/>
              </a:defRPr>
            </a:lvl1pPr>
          </a:lstStyle>
          <a:p>
            <a:r>
              <a:rPr kumimoji="1" lang="ja-JP" altLang="en-US"/>
              <a:t>マスター タイトルの書式設定</a:t>
            </a:r>
          </a:p>
        </p:txBody>
      </p:sp>
      <p:sp>
        <p:nvSpPr>
          <p:cNvPr id="22" name="テキスト プレースホルダー 6"/>
          <p:cNvSpPr>
            <a:spLocks noGrp="1"/>
          </p:cNvSpPr>
          <p:nvPr>
            <p:ph type="body" sz="quarter" idx="12"/>
          </p:nvPr>
        </p:nvSpPr>
        <p:spPr>
          <a:xfrm>
            <a:off x="979186" y="5008165"/>
            <a:ext cx="6049433" cy="1008063"/>
          </a:xfrm>
          <a:prstGeom prst="rect">
            <a:avLst/>
          </a:prstGeom>
        </p:spPr>
        <p:txBody>
          <a:bodyPr lIns="91428" tIns="45714" rIns="91428" bIns="45714" anchor="ctr"/>
          <a:lstStyle>
            <a:lvl1pPr marL="0" indent="0" algn="l">
              <a:buNone/>
              <a:defRPr sz="1600" b="0" i="0">
                <a:latin typeface="SST Japanese Pro Regular"/>
                <a:ea typeface="SST Japanese Pro Regular"/>
                <a:cs typeface="SST Japanese Pro Regular"/>
              </a:defRPr>
            </a:lvl1pPr>
          </a:lstStyle>
          <a:p>
            <a:pPr lvl="0"/>
            <a:r>
              <a:rPr kumimoji="1" lang="ja-JP" altLang="en-US"/>
              <a:t>マスター テキストの書式設定</a:t>
            </a:r>
          </a:p>
        </p:txBody>
      </p:sp>
      <p:pic>
        <p:nvPicPr>
          <p:cNvPr id="2" name="図 1">
            <a:extLst>
              <a:ext uri="{FF2B5EF4-FFF2-40B4-BE49-F238E27FC236}">
                <a16:creationId xmlns:a16="http://schemas.microsoft.com/office/drawing/2014/main" id="{69B512C5-303D-FE04-B6DC-C5F1068628B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79186" y="803570"/>
            <a:ext cx="1656184" cy="1656184"/>
          </a:xfrm>
          <a:prstGeom prst="rect">
            <a:avLst/>
          </a:prstGeom>
        </p:spPr>
      </p:pic>
    </p:spTree>
    <p:extLst>
      <p:ext uri="{BB962C8B-B14F-4D97-AF65-F5344CB8AC3E}">
        <p14:creationId xmlns:p14="http://schemas.microsoft.com/office/powerpoint/2010/main" val="11603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31375" y="358784"/>
            <a:ext cx="10177131" cy="447675"/>
          </a:xfrm>
          <a:prstGeom prst="rect">
            <a:avLst/>
          </a:prstGeom>
        </p:spPr>
        <p:txBody>
          <a:bodyPr/>
          <a:lstStyle>
            <a:lvl1pPr>
              <a:defRPr sz="2400"/>
            </a:lvl1pPr>
          </a:lstStyle>
          <a:p>
            <a:r>
              <a:rPr lang="ja-JP" altLang="en-US"/>
              <a:t>マスタ タイトルの書式設定</a:t>
            </a:r>
          </a:p>
        </p:txBody>
      </p:sp>
      <p:sp>
        <p:nvSpPr>
          <p:cNvPr id="3" name="コンテンツ プレースホルダ 2"/>
          <p:cNvSpPr>
            <a:spLocks noGrp="1"/>
          </p:cNvSpPr>
          <p:nvPr>
            <p:ph idx="1"/>
          </p:nvPr>
        </p:nvSpPr>
        <p:spPr>
          <a:xfrm>
            <a:off x="609600" y="2060848"/>
            <a:ext cx="10972800" cy="4065316"/>
          </a:xfrm>
          <a:prstGeom prst="rect">
            <a:avLst/>
          </a:prstGeom>
        </p:spPr>
        <p:txBody>
          <a:bodyPr/>
          <a:lstStyle>
            <a:lvl1pPr>
              <a:defRPr sz="2000">
                <a:latin typeface="SST Japanese Pro Regular" pitchFamily="34" charset="-128"/>
                <a:ea typeface="SST Japanese Pro Regular" pitchFamily="34" charset="-128"/>
              </a:defRPr>
            </a:lvl1pPr>
            <a:lvl2pPr>
              <a:defRPr sz="1800">
                <a:latin typeface="SST Japanese Pro Regular" pitchFamily="34" charset="-128"/>
                <a:ea typeface="SST Japanese Pro Regular" pitchFamily="34" charset="-128"/>
              </a:defRPr>
            </a:lvl2pPr>
            <a:lvl3pPr>
              <a:defRPr sz="1600">
                <a:latin typeface="SST Japanese Pro Regular" pitchFamily="34" charset="-128"/>
                <a:ea typeface="SST Japanese Pro Regular" pitchFamily="34" charset="-128"/>
              </a:defRPr>
            </a:lvl3pPr>
            <a:lvl4pPr>
              <a:defRPr sz="1400">
                <a:latin typeface="SST Japanese Pro Regular" pitchFamily="34" charset="-128"/>
                <a:ea typeface="SST Japanese Pro Regular" pitchFamily="34" charset="-128"/>
              </a:defRPr>
            </a:lvl4pPr>
            <a:lvl5pPr>
              <a:defRPr sz="1200">
                <a:latin typeface="SST Japanese Pro Regular" pitchFamily="34" charset="-128"/>
                <a:ea typeface="SST Japanese Pro Regular" pitchFamily="34"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2">
            <a:extLst>
              <a:ext uri="{FF2B5EF4-FFF2-40B4-BE49-F238E27FC236}">
                <a16:creationId xmlns:a16="http://schemas.microsoft.com/office/drawing/2014/main" id="{84F4BF57-31B3-43FF-BAF1-C5D849141773}"/>
              </a:ext>
            </a:extLst>
          </p:cNvPr>
          <p:cNvSpPr>
            <a:spLocks noGrp="1"/>
          </p:cNvSpPr>
          <p:nvPr>
            <p:ph idx="10" hasCustomPrompt="1"/>
          </p:nvPr>
        </p:nvSpPr>
        <p:spPr>
          <a:xfrm>
            <a:off x="609600" y="1052737"/>
            <a:ext cx="10972800" cy="792088"/>
          </a:xfrm>
          <a:prstGeom prst="rect">
            <a:avLst/>
          </a:prstGeom>
        </p:spPr>
        <p:txBody>
          <a:bodyPr/>
          <a:lstStyle>
            <a:lvl1pPr marL="0" indent="0">
              <a:buNone/>
              <a:defRPr sz="2000" b="1">
                <a:solidFill>
                  <a:srgbClr val="336600"/>
                </a:solidFill>
                <a:latin typeface="SST Japanese Pro  Bold"/>
                <a:ea typeface="SST Japanese Pro Regular" pitchFamily="34" charset="-128"/>
              </a:defRPr>
            </a:lvl1pPr>
            <a:lvl2pPr>
              <a:defRPr sz="1800">
                <a:latin typeface="SST Japanese Pro Regular" pitchFamily="34" charset="-128"/>
                <a:ea typeface="SST Japanese Pro Regular" pitchFamily="34" charset="-128"/>
              </a:defRPr>
            </a:lvl2pPr>
            <a:lvl3pPr>
              <a:defRPr sz="1600">
                <a:latin typeface="SST Japanese Pro Regular" pitchFamily="34" charset="-128"/>
                <a:ea typeface="SST Japanese Pro Regular" pitchFamily="34" charset="-128"/>
              </a:defRPr>
            </a:lvl3pPr>
            <a:lvl4pPr>
              <a:defRPr sz="1400">
                <a:latin typeface="SST Japanese Pro Regular" pitchFamily="34" charset="-128"/>
                <a:ea typeface="SST Japanese Pro Regular" pitchFamily="34" charset="-128"/>
              </a:defRPr>
            </a:lvl4pPr>
            <a:lvl5pPr>
              <a:defRPr sz="1200">
                <a:latin typeface="SST Japanese Pro Regular" pitchFamily="34" charset="-128"/>
                <a:ea typeface="SST Japanese Pro Regular" pitchFamily="34" charset="-128"/>
              </a:defRPr>
            </a:lvl5pPr>
          </a:lstStyle>
          <a:p>
            <a:pPr lvl="0"/>
            <a:r>
              <a:rPr lang="ja-JP" altLang="en-US"/>
              <a:t>マスタ テキストの書式設定</a:t>
            </a:r>
          </a:p>
        </p:txBody>
      </p:sp>
    </p:spTree>
    <p:extLst>
      <p:ext uri="{BB962C8B-B14F-4D97-AF65-F5344CB8AC3E}">
        <p14:creationId xmlns:p14="http://schemas.microsoft.com/office/powerpoint/2010/main" val="335774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新チャプタ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01E394-F04A-4978-911D-85B732E98635}"/>
              </a:ext>
            </a:extLst>
          </p:cNvPr>
          <p:cNvSpPr>
            <a:spLocks noGrp="1"/>
          </p:cNvSpPr>
          <p:nvPr>
            <p:ph type="title"/>
          </p:nvPr>
        </p:nvSpPr>
        <p:spPr>
          <a:xfrm>
            <a:off x="730557" y="3789040"/>
            <a:ext cx="10273131" cy="936105"/>
          </a:xfrm>
          <a:prstGeom prst="rect">
            <a:avLst/>
          </a:prstGeom>
        </p:spPr>
        <p:txBody>
          <a:bodyPr/>
          <a:lstStyle>
            <a:lvl1pPr algn="l">
              <a:defRPr sz="2800" b="1" i="0">
                <a:latin typeface="SST Japanese Pro Regular"/>
                <a:ea typeface="SST Japanese Pro Regular"/>
                <a:cs typeface="SST Japanese Pro Regular"/>
              </a:defRPr>
            </a:lvl1pPr>
          </a:lstStyle>
          <a:p>
            <a:r>
              <a:rPr kumimoji="1" lang="ja-JP" altLang="en-US"/>
              <a:t>マスター タイトルの書式設定</a:t>
            </a:r>
          </a:p>
        </p:txBody>
      </p:sp>
    </p:spTree>
    <p:extLst>
      <p:ext uri="{BB962C8B-B14F-4D97-AF65-F5344CB8AC3E}">
        <p14:creationId xmlns:p14="http://schemas.microsoft.com/office/powerpoint/2010/main" val="423597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1段組み_サブ有り">
    <p:spTree>
      <p:nvGrpSpPr>
        <p:cNvPr id="1" name=""/>
        <p:cNvGrpSpPr/>
        <p:nvPr/>
      </p:nvGrpSpPr>
      <p:grpSpPr>
        <a:xfrm>
          <a:off x="0" y="0"/>
          <a:ext cx="0" cy="0"/>
          <a:chOff x="0" y="0"/>
          <a:chExt cx="0" cy="0"/>
        </a:xfrm>
      </p:grpSpPr>
      <p:sp>
        <p:nvSpPr>
          <p:cNvPr id="6" name="テキスト プレースホルダー 6">
            <a:extLst>
              <a:ext uri="{FF2B5EF4-FFF2-40B4-BE49-F238E27FC236}">
                <a16:creationId xmlns:a16="http://schemas.microsoft.com/office/drawing/2014/main" id="{86FE134D-7BF1-D74D-983F-57EBEE0D1606}"/>
              </a:ext>
            </a:extLst>
          </p:cNvPr>
          <p:cNvSpPr>
            <a:spLocks noGrp="1"/>
          </p:cNvSpPr>
          <p:nvPr>
            <p:ph type="body" sz="quarter" idx="10" hasCustomPrompt="1"/>
          </p:nvPr>
        </p:nvSpPr>
        <p:spPr>
          <a:xfrm>
            <a:off x="323995" y="261382"/>
            <a:ext cx="11510085" cy="287271"/>
          </a:xfrm>
          <a:prstGeom prst="rect">
            <a:avLst/>
          </a:prstGeom>
        </p:spPr>
        <p:txBody>
          <a:bodyPr lIns="0" tIns="0" rIns="0" bIns="0" anchor="t"/>
          <a:lstStyle>
            <a:lvl1pPr marL="0" indent="0">
              <a:buNone/>
              <a:defRPr sz="2398" b="1" i="0">
                <a:solidFill>
                  <a:srgbClr val="10253F"/>
                </a:solidFill>
                <a:latin typeface="SSTJpPro Bold" panose="020B0504030504020204" pitchFamily="34" charset="-128"/>
                <a:ea typeface="SSTJpPro Bold" panose="020B0504030504020204" pitchFamily="34" charset="-128"/>
              </a:defRPr>
            </a:lvl1pPr>
          </a:lstStyle>
          <a:p>
            <a:r>
              <a:rPr kumimoji="1" lang="ja-JP" altLang="en-US"/>
              <a:t>タイトル</a:t>
            </a:r>
          </a:p>
        </p:txBody>
      </p:sp>
      <p:sp>
        <p:nvSpPr>
          <p:cNvPr id="35" name="テキスト ボックス 34">
            <a:extLst>
              <a:ext uri="{FF2B5EF4-FFF2-40B4-BE49-F238E27FC236}">
                <a16:creationId xmlns:a16="http://schemas.microsoft.com/office/drawing/2014/main" id="{657066D3-07C4-F924-F705-A0EB05A47782}"/>
              </a:ext>
            </a:extLst>
          </p:cNvPr>
          <p:cNvSpPr txBox="1"/>
          <p:nvPr userDrawn="1"/>
        </p:nvSpPr>
        <p:spPr>
          <a:xfrm>
            <a:off x="3822247" y="6160088"/>
            <a:ext cx="8029762" cy="246221"/>
          </a:xfrm>
          <a:prstGeom prst="rect">
            <a:avLst/>
          </a:prstGeom>
          <a:noFill/>
        </p:spPr>
        <p:txBody>
          <a:bodyPr wrap="none" rtlCol="0">
            <a:spAutoFit/>
          </a:bodyPr>
          <a:lstStyle/>
          <a:p>
            <a:r>
              <a:rPr kumimoji="1" lang="en-US" altLang="ja-JP" sz="1000">
                <a:latin typeface="SST Japanese Pro Regular" pitchFamily="34" charset="-128"/>
                <a:ea typeface="SST Japanese Pro Regular" pitchFamily="34" charset="-128"/>
              </a:rPr>
              <a:t>This work is a derivative of “Business Model Canvas (Strategyzer.com)” by </a:t>
            </a:r>
            <a:r>
              <a:rPr kumimoji="1" lang="en-US" altLang="ja-JP" sz="1000" err="1">
                <a:latin typeface="SST Japanese Pro Regular" pitchFamily="34" charset="-128"/>
                <a:ea typeface="SST Japanese Pro Regular" pitchFamily="34" charset="-128"/>
              </a:rPr>
              <a:t>Strategyzer</a:t>
            </a:r>
            <a:r>
              <a:rPr kumimoji="1" lang="en-US" altLang="ja-JP" sz="1000">
                <a:latin typeface="SST Japanese Pro Regular" pitchFamily="34" charset="-128"/>
                <a:ea typeface="SST Japanese Pro Regular" pitchFamily="34" charset="-128"/>
              </a:rPr>
              <a:t> AG used and distributed under CC BY-SA 3.0.</a:t>
            </a:r>
            <a:endParaRPr kumimoji="1" lang="ja-JP" altLang="en-US" sz="1000">
              <a:latin typeface="SST Japanese Pro Regular" pitchFamily="34" charset="-128"/>
              <a:ea typeface="SST Japanese Pro Regular" pitchFamily="34" charset="-128"/>
            </a:endParaRPr>
          </a:p>
        </p:txBody>
      </p:sp>
      <p:sp>
        <p:nvSpPr>
          <p:cNvPr id="41" name="正方形/長方形 40">
            <a:extLst>
              <a:ext uri="{FF2B5EF4-FFF2-40B4-BE49-F238E27FC236}">
                <a16:creationId xmlns:a16="http://schemas.microsoft.com/office/drawing/2014/main" id="{ADF9B6EF-1354-DAC7-5212-381A39FD8C45}"/>
              </a:ext>
            </a:extLst>
          </p:cNvPr>
          <p:cNvSpPr/>
          <p:nvPr userDrawn="1"/>
        </p:nvSpPr>
        <p:spPr>
          <a:xfrm>
            <a:off x="570001" y="818687"/>
            <a:ext cx="4664690" cy="4764013"/>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kumimoji="1" lang="en-US" altLang="ja-JP" sz="1400" b="1">
                <a:solidFill>
                  <a:schemeClr val="tx1"/>
                </a:solidFill>
                <a:ea typeface="SST Japanese Pro Regular" panose="020B0504030504020204"/>
              </a:rPr>
              <a:t>Value Proposition : </a:t>
            </a:r>
            <a:r>
              <a:rPr kumimoji="1" lang="ja-JP" altLang="en-US" sz="1400" b="1">
                <a:solidFill>
                  <a:schemeClr val="tx1"/>
                </a:solidFill>
                <a:ea typeface="SST Japanese Pro Regular" panose="020B0504030504020204"/>
              </a:rPr>
              <a:t>価値のまとめ</a:t>
            </a:r>
            <a:endParaRPr kumimoji="1" lang="en-US" altLang="ja-JP" sz="1400" b="1">
              <a:solidFill>
                <a:schemeClr val="tx1"/>
              </a:solidFill>
              <a:ea typeface="SST Japanese Pro Regular" panose="020B0504030504020204"/>
            </a:endParaRPr>
          </a:p>
          <a:p>
            <a:pPr algn="l"/>
            <a:endParaRPr lang="en-US" altLang="ja-JP" sz="800" b="1">
              <a:solidFill>
                <a:schemeClr val="tx1"/>
              </a:solidFill>
              <a:ea typeface="SST Japanese Pro Regular" panose="020B0504030504020204"/>
            </a:endParaRPr>
          </a:p>
          <a:p>
            <a:pPr algn="l"/>
            <a:r>
              <a:rPr kumimoji="1" lang="ja-JP" altLang="en-US" sz="1100" b="1" u="sng">
                <a:solidFill>
                  <a:schemeClr val="tx1"/>
                </a:solidFill>
                <a:ea typeface="SST Japanese Pro Regular" panose="020B0504030504020204"/>
              </a:rPr>
              <a:t>商品案の可視化</a:t>
            </a:r>
            <a:endParaRPr kumimoji="1" lang="en-US" altLang="ja-JP" sz="1100" b="1" u="sng">
              <a:solidFill>
                <a:schemeClr val="tx1"/>
              </a:solidFill>
              <a:ea typeface="SST Japanese Pro Regular" panose="020B0504030504020204"/>
            </a:endParaRPr>
          </a:p>
          <a:p>
            <a:pPr algn="l"/>
            <a:endParaRPr lang="en-US" altLang="ja-JP" sz="800">
              <a:solidFill>
                <a:schemeClr val="tx1"/>
              </a:solidFill>
              <a:ea typeface="SST Japanese Pro Regular" panose="020B0504030504020204"/>
            </a:endParaRPr>
          </a:p>
          <a:p>
            <a:pPr algn="l"/>
            <a:r>
              <a:rPr kumimoji="1"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提供価値</a:t>
            </a:r>
            <a:r>
              <a:rPr kumimoji="1"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r>
              <a:rPr kumimoji="1" lang="en-US" altLang="ja-JP" sz="1100" b="1">
                <a:solidFill>
                  <a:schemeClr val="tx1"/>
                </a:solidFill>
                <a:ea typeface="SST Japanese Pro Regular" panose="020B0504030504020204"/>
              </a:rPr>
              <a:t>【</a:t>
            </a:r>
            <a:r>
              <a:rPr kumimoji="1" lang="ja-JP" altLang="en-US" sz="1100" b="1">
                <a:solidFill>
                  <a:schemeClr val="tx1"/>
                </a:solidFill>
                <a:ea typeface="SST Japanese Pro Regular" panose="020B0504030504020204"/>
              </a:rPr>
              <a:t>詳しく説明</a:t>
            </a:r>
            <a:r>
              <a:rPr kumimoji="1"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【MVP</a:t>
            </a:r>
            <a:r>
              <a:rPr lang="ja-JP" altLang="en-US" sz="1100" b="1">
                <a:solidFill>
                  <a:schemeClr val="tx1"/>
                </a:solidFill>
                <a:ea typeface="SST Japanese Pro Regular" panose="020B0504030504020204"/>
              </a:rPr>
              <a:t>（最小限の機能・特徴）</a:t>
            </a:r>
            <a:r>
              <a:rPr lang="en-US" altLang="ja-JP" sz="1100" b="1">
                <a:solidFill>
                  <a:schemeClr val="tx1"/>
                </a:solidFill>
                <a:ea typeface="SST Japanese Pro Regular" panose="020B0504030504020204"/>
              </a:rPr>
              <a:t>】</a:t>
            </a:r>
            <a:endParaRPr kumimoji="1" lang="ja-JP" altLang="en-US" sz="1100" b="1">
              <a:solidFill>
                <a:schemeClr val="tx1"/>
              </a:solidFill>
              <a:ea typeface="SST Japanese Pro Regular" panose="020B0504030504020204"/>
            </a:endParaRPr>
          </a:p>
        </p:txBody>
      </p:sp>
      <p:sp>
        <p:nvSpPr>
          <p:cNvPr id="42" name="正方形/長方形 41">
            <a:extLst>
              <a:ext uri="{FF2B5EF4-FFF2-40B4-BE49-F238E27FC236}">
                <a16:creationId xmlns:a16="http://schemas.microsoft.com/office/drawing/2014/main" id="{BEEE0D60-A1FB-847A-EE85-4AF9CF813093}"/>
              </a:ext>
            </a:extLst>
          </p:cNvPr>
          <p:cNvSpPr/>
          <p:nvPr userDrawn="1"/>
        </p:nvSpPr>
        <p:spPr>
          <a:xfrm>
            <a:off x="5234691" y="818688"/>
            <a:ext cx="6440084" cy="476401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tLang="ja-JP" sz="1400" b="1">
                <a:solidFill>
                  <a:schemeClr val="tx1"/>
                </a:solidFill>
                <a:ea typeface="SST Japanese Pro Regular" panose="020B0504030504020204"/>
              </a:rPr>
              <a:t>Customer Segments : </a:t>
            </a:r>
            <a:r>
              <a:rPr lang="ja-JP" altLang="en-US" sz="1400" b="1">
                <a:solidFill>
                  <a:schemeClr val="tx1"/>
                </a:solidFill>
                <a:ea typeface="SST Japanese Pro Regular" panose="020B0504030504020204"/>
              </a:rPr>
              <a:t>顧客のまとめ</a:t>
            </a:r>
            <a:endParaRPr lang="en-US" altLang="ja-JP" sz="1400" b="1">
              <a:solidFill>
                <a:schemeClr val="tx1"/>
              </a:solidFill>
              <a:ea typeface="SST Japanese Pro Regular" panose="020B0504030504020204"/>
            </a:endParaRPr>
          </a:p>
          <a:p>
            <a:pPr algn="l"/>
            <a:endParaRPr kumimoji="1" lang="en-US" altLang="ja-JP" sz="800" b="1">
              <a:solidFill>
                <a:schemeClr val="tx1"/>
              </a:solidFill>
              <a:ea typeface="SST Japanese Pro Regular" panose="020B0504030504020204"/>
            </a:endParaRPr>
          </a:p>
          <a:p>
            <a:pPr algn="l"/>
            <a:r>
              <a:rPr lang="ja-JP" altLang="en-US" sz="1100" b="1" u="sng">
                <a:solidFill>
                  <a:schemeClr val="tx1"/>
                </a:solidFill>
                <a:ea typeface="SST Japanese Pro Regular" panose="020B0504030504020204"/>
              </a:rPr>
              <a:t>アーリーアダプターのペルソナの可視化</a:t>
            </a:r>
            <a:endParaRPr lang="en-US" altLang="ja-JP" sz="1100" b="1" u="sng">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具体的な属性、条件</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ペルソナ特有の背景</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ペルソナの特徴に合致する顧客の人数</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ja-JP" altLang="en-US" sz="1100" b="1" u="sng">
                <a:solidFill>
                  <a:schemeClr val="tx1"/>
                </a:solidFill>
                <a:ea typeface="SST Japanese Pro Regular" panose="020B0504030504020204"/>
              </a:rPr>
              <a:t>顧客課題の４要素の可視化</a:t>
            </a:r>
            <a:endParaRPr lang="en-US" altLang="ja-JP" sz="1100" b="1" u="sng">
              <a:solidFill>
                <a:schemeClr val="tx1"/>
              </a:solidFill>
              <a:ea typeface="SST Japanese Pro Regular" panose="020B0504030504020204"/>
            </a:endParaRPr>
          </a:p>
          <a:p>
            <a:pPr algn="l"/>
            <a:r>
              <a:rPr lang="en-US" altLang="ja-JP" sz="800" b="1" u="sng">
                <a:solidFill>
                  <a:schemeClr val="tx1"/>
                </a:solidFill>
                <a:ea typeface="SST Japanese Pro Regular" panose="020B0504030504020204"/>
              </a:rPr>
              <a:t> </a:t>
            </a:r>
          </a:p>
          <a:p>
            <a:r>
              <a:rPr kumimoji="1" lang="en-US" altLang="ja-JP" sz="1100" b="1">
                <a:solidFill>
                  <a:schemeClr val="tx1"/>
                </a:solidFill>
                <a:ea typeface="SST Japanese Pro Regular" panose="020B0504030504020204"/>
              </a:rPr>
              <a:t>【1. </a:t>
            </a:r>
            <a:r>
              <a:rPr lang="ja-JP" altLang="en-US" sz="1100" b="1">
                <a:solidFill>
                  <a:schemeClr val="tx1"/>
                </a:solidFill>
                <a:ea typeface="SST Japanese Pro Regular" panose="020B0504030504020204"/>
              </a:rPr>
              <a:t>ジョブ</a:t>
            </a:r>
            <a:r>
              <a:rPr lang="en-US" altLang="ja-JP" sz="1100" b="0">
                <a:solidFill>
                  <a:schemeClr val="tx1"/>
                </a:solidFill>
                <a:ea typeface="SST Japanese Pro Regular" panose="020B0504030504020204"/>
              </a:rPr>
              <a:t>】</a:t>
            </a:r>
            <a:r>
              <a:rPr lang="ja-JP" altLang="en-US" sz="1100" b="0">
                <a:solidFill>
                  <a:schemeClr val="tx1"/>
                </a:solidFill>
                <a:ea typeface="SST Japanese Pro Regular" panose="020B0504030504020204"/>
              </a:rPr>
              <a:t>　　　　　　　　　　　　　　　　  </a:t>
            </a:r>
            <a:r>
              <a:rPr lang="en-US" altLang="ja-JP" sz="1100" b="1">
                <a:solidFill>
                  <a:schemeClr val="tx1"/>
                </a:solidFill>
                <a:ea typeface="SST Japanese Pro Regular" panose="020B0504030504020204"/>
              </a:rPr>
              <a:t>【3. </a:t>
            </a:r>
            <a:r>
              <a:rPr lang="ja-JP" altLang="en-US" sz="1100" b="1">
                <a:solidFill>
                  <a:schemeClr val="tx1"/>
                </a:solidFill>
                <a:ea typeface="SST Japanese Pro Regular" panose="020B0504030504020204"/>
              </a:rPr>
              <a:t>現在の対策</a:t>
            </a:r>
            <a:r>
              <a:rPr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【2. </a:t>
            </a:r>
            <a:r>
              <a:rPr lang="ja-JP" altLang="en-US" sz="1100" b="1">
                <a:solidFill>
                  <a:schemeClr val="tx1"/>
                </a:solidFill>
                <a:ea typeface="SST Japanese Pro Regular" panose="020B0504030504020204"/>
              </a:rPr>
              <a:t>ジョブを実現できない理由</a:t>
            </a:r>
            <a:r>
              <a:rPr lang="en-US" altLang="ja-JP" sz="1100" b="1">
                <a:solidFill>
                  <a:schemeClr val="tx1"/>
                </a:solidFill>
                <a:ea typeface="SST Japanese Pro Regular" panose="020B0504030504020204"/>
              </a:rPr>
              <a:t>】 </a:t>
            </a:r>
            <a:r>
              <a:rPr lang="ja-JP" altLang="en-US" sz="1100" b="1">
                <a:solidFill>
                  <a:schemeClr val="tx1"/>
                </a:solidFill>
                <a:ea typeface="SST Japanese Pro Regular" panose="020B0504030504020204"/>
              </a:rPr>
              <a:t>　　　　　　　 </a:t>
            </a:r>
            <a:r>
              <a:rPr lang="en-US" altLang="ja-JP" sz="1100" b="1">
                <a:solidFill>
                  <a:schemeClr val="tx1"/>
                </a:solidFill>
                <a:ea typeface="SST Japanese Pro Regular" panose="020B0504030504020204"/>
              </a:rPr>
              <a:t>【4. </a:t>
            </a:r>
            <a:r>
              <a:rPr lang="ja-JP" altLang="en-US" sz="1100" b="1">
                <a:solidFill>
                  <a:schemeClr val="tx1"/>
                </a:solidFill>
                <a:ea typeface="SST Japanese Pro Regular" panose="020B0504030504020204"/>
              </a:rPr>
              <a:t>現在の対策への不満</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ja-JP" altLang="en-US" sz="1400">
              <a:solidFill>
                <a:schemeClr val="tx1"/>
              </a:solidFill>
              <a:ea typeface="SST Japanese Pro Regular" panose="020B0504030504020204"/>
            </a:endParaRPr>
          </a:p>
        </p:txBody>
      </p:sp>
      <p:sp>
        <p:nvSpPr>
          <p:cNvPr id="43" name="正方形/長方形 42">
            <a:extLst>
              <a:ext uri="{FF2B5EF4-FFF2-40B4-BE49-F238E27FC236}">
                <a16:creationId xmlns:a16="http://schemas.microsoft.com/office/drawing/2014/main" id="{B1B198DF-7A19-6A27-1934-EC8510AAA7B7}"/>
              </a:ext>
            </a:extLst>
          </p:cNvPr>
          <p:cNvSpPr/>
          <p:nvPr userDrawn="1"/>
        </p:nvSpPr>
        <p:spPr>
          <a:xfrm>
            <a:off x="570001" y="5584158"/>
            <a:ext cx="11104774" cy="56717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kumimoji="1" lang="en-US" altLang="ja-JP" sz="1100" b="1">
                <a:solidFill>
                  <a:schemeClr val="tx1"/>
                </a:solidFill>
                <a:ea typeface="SST Japanese Pro Regular" panose="020B0504030504020204"/>
              </a:rPr>
              <a:t>【</a:t>
            </a:r>
            <a:r>
              <a:rPr kumimoji="1" lang="ja-JP" altLang="en-US" sz="1100" b="1">
                <a:solidFill>
                  <a:schemeClr val="tx1"/>
                </a:solidFill>
                <a:ea typeface="SST Japanese Pro Regular" panose="020B0504030504020204"/>
              </a:rPr>
              <a:t>価格案</a:t>
            </a:r>
            <a:r>
              <a:rPr kumimoji="1" lang="en-US" altLang="ja-JP" sz="1100" b="1">
                <a:solidFill>
                  <a:schemeClr val="tx1"/>
                </a:solidFill>
                <a:ea typeface="SST Japanese Pro Regular" panose="020B0504030504020204"/>
              </a:rPr>
              <a:t>】</a:t>
            </a:r>
            <a:endParaRPr kumimoji="1" lang="ja-JP" altLang="en-US" sz="1100" b="1">
              <a:solidFill>
                <a:schemeClr val="tx1"/>
              </a:solidFill>
              <a:ea typeface="SST Japanese Pro Regular" panose="020B0504030504020204"/>
            </a:endParaRPr>
          </a:p>
        </p:txBody>
      </p:sp>
      <p:cxnSp>
        <p:nvCxnSpPr>
          <p:cNvPr id="45" name="直線コネクタ 44">
            <a:extLst>
              <a:ext uri="{FF2B5EF4-FFF2-40B4-BE49-F238E27FC236}">
                <a16:creationId xmlns:a16="http://schemas.microsoft.com/office/drawing/2014/main" id="{1E0C8EA9-A463-8AE6-2E41-1F8114756F3E}"/>
              </a:ext>
            </a:extLst>
          </p:cNvPr>
          <p:cNvCxnSpPr>
            <a:cxnSpLocks/>
          </p:cNvCxnSpPr>
          <p:nvPr userDrawn="1"/>
        </p:nvCxnSpPr>
        <p:spPr>
          <a:xfrm>
            <a:off x="673331" y="1083533"/>
            <a:ext cx="447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AFDA625B-568C-7CA1-EFFE-D2A46336D66F}"/>
              </a:ext>
            </a:extLst>
          </p:cNvPr>
          <p:cNvCxnSpPr>
            <a:cxnSpLocks/>
          </p:cNvCxnSpPr>
          <p:nvPr userDrawn="1"/>
        </p:nvCxnSpPr>
        <p:spPr>
          <a:xfrm>
            <a:off x="5336771" y="1083533"/>
            <a:ext cx="62343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プレースホルダー 47">
            <a:extLst>
              <a:ext uri="{FF2B5EF4-FFF2-40B4-BE49-F238E27FC236}">
                <a16:creationId xmlns:a16="http://schemas.microsoft.com/office/drawing/2014/main" id="{604AEA3B-D7F4-A47E-1048-4BC73350BF51}"/>
              </a:ext>
            </a:extLst>
          </p:cNvPr>
          <p:cNvSpPr>
            <a:spLocks noGrp="1"/>
          </p:cNvSpPr>
          <p:nvPr>
            <p:ph type="body" sz="quarter" idx="11" hasCustomPrompt="1"/>
          </p:nvPr>
        </p:nvSpPr>
        <p:spPr>
          <a:xfrm>
            <a:off x="734529" y="1669402"/>
            <a:ext cx="4417324" cy="594403"/>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49" name="テキスト プレースホルダー 47">
            <a:extLst>
              <a:ext uri="{FF2B5EF4-FFF2-40B4-BE49-F238E27FC236}">
                <a16:creationId xmlns:a16="http://schemas.microsoft.com/office/drawing/2014/main" id="{75FE006E-C73A-EA13-D306-63C7C50470EB}"/>
              </a:ext>
            </a:extLst>
          </p:cNvPr>
          <p:cNvSpPr>
            <a:spLocks noGrp="1"/>
          </p:cNvSpPr>
          <p:nvPr>
            <p:ph type="body" sz="quarter" idx="12" hasCustomPrompt="1"/>
          </p:nvPr>
        </p:nvSpPr>
        <p:spPr>
          <a:xfrm>
            <a:off x="734529" y="2509911"/>
            <a:ext cx="4417324" cy="1609327"/>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0" name="テキスト プレースホルダー 47">
            <a:extLst>
              <a:ext uri="{FF2B5EF4-FFF2-40B4-BE49-F238E27FC236}">
                <a16:creationId xmlns:a16="http://schemas.microsoft.com/office/drawing/2014/main" id="{9DBC70E5-0DE6-DECD-4D53-0B4B39A0CB3F}"/>
              </a:ext>
            </a:extLst>
          </p:cNvPr>
          <p:cNvSpPr>
            <a:spLocks noGrp="1"/>
          </p:cNvSpPr>
          <p:nvPr>
            <p:ph type="body" sz="quarter" idx="13" hasCustomPrompt="1"/>
          </p:nvPr>
        </p:nvSpPr>
        <p:spPr>
          <a:xfrm>
            <a:off x="731521" y="4365345"/>
            <a:ext cx="4417324" cy="1138810"/>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1" name="テキスト プレースホルダー 47">
            <a:extLst>
              <a:ext uri="{FF2B5EF4-FFF2-40B4-BE49-F238E27FC236}">
                <a16:creationId xmlns:a16="http://schemas.microsoft.com/office/drawing/2014/main" id="{9E24FA5F-2D23-0D4A-1DBE-60D3369D19D2}"/>
              </a:ext>
            </a:extLst>
          </p:cNvPr>
          <p:cNvSpPr>
            <a:spLocks noGrp="1"/>
          </p:cNvSpPr>
          <p:nvPr>
            <p:ph type="body" sz="quarter" idx="14" hasCustomPrompt="1"/>
          </p:nvPr>
        </p:nvSpPr>
        <p:spPr>
          <a:xfrm>
            <a:off x="5399220" y="1662803"/>
            <a:ext cx="6171861" cy="355920"/>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2" name="テキスト プレースホルダー 47">
            <a:extLst>
              <a:ext uri="{FF2B5EF4-FFF2-40B4-BE49-F238E27FC236}">
                <a16:creationId xmlns:a16="http://schemas.microsoft.com/office/drawing/2014/main" id="{6EFBC585-1039-25CF-84B5-C66D3EF954E7}"/>
              </a:ext>
            </a:extLst>
          </p:cNvPr>
          <p:cNvSpPr>
            <a:spLocks noGrp="1"/>
          </p:cNvSpPr>
          <p:nvPr>
            <p:ph type="body" sz="quarter" idx="15" hasCustomPrompt="1"/>
          </p:nvPr>
        </p:nvSpPr>
        <p:spPr>
          <a:xfrm>
            <a:off x="5399220" y="2237173"/>
            <a:ext cx="6171861" cy="368250"/>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3" name="テキスト プレースホルダー 47">
            <a:extLst>
              <a:ext uri="{FF2B5EF4-FFF2-40B4-BE49-F238E27FC236}">
                <a16:creationId xmlns:a16="http://schemas.microsoft.com/office/drawing/2014/main" id="{AA848D75-8D12-D45F-F516-179763A7C050}"/>
              </a:ext>
            </a:extLst>
          </p:cNvPr>
          <p:cNvSpPr>
            <a:spLocks noGrp="1"/>
          </p:cNvSpPr>
          <p:nvPr>
            <p:ph type="body" sz="quarter" idx="16" hasCustomPrompt="1"/>
          </p:nvPr>
        </p:nvSpPr>
        <p:spPr>
          <a:xfrm>
            <a:off x="5399219" y="2823873"/>
            <a:ext cx="6171861" cy="368248"/>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4" name="テキスト プレースホルダー 47">
            <a:extLst>
              <a:ext uri="{FF2B5EF4-FFF2-40B4-BE49-F238E27FC236}">
                <a16:creationId xmlns:a16="http://schemas.microsoft.com/office/drawing/2014/main" id="{20FA80AC-5931-FCC0-5622-D0DB48A120C1}"/>
              </a:ext>
            </a:extLst>
          </p:cNvPr>
          <p:cNvSpPr>
            <a:spLocks noGrp="1"/>
          </p:cNvSpPr>
          <p:nvPr>
            <p:ph type="body" sz="quarter" idx="17" hasCustomPrompt="1"/>
          </p:nvPr>
        </p:nvSpPr>
        <p:spPr>
          <a:xfrm>
            <a:off x="5396212" y="3666479"/>
            <a:ext cx="3026259" cy="816744"/>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6" name="テキスト プレースホルダー 47">
            <a:extLst>
              <a:ext uri="{FF2B5EF4-FFF2-40B4-BE49-F238E27FC236}">
                <a16:creationId xmlns:a16="http://schemas.microsoft.com/office/drawing/2014/main" id="{AF972CA0-06AA-B330-E473-639313836DA6}"/>
              </a:ext>
            </a:extLst>
          </p:cNvPr>
          <p:cNvSpPr>
            <a:spLocks noGrp="1"/>
          </p:cNvSpPr>
          <p:nvPr>
            <p:ph type="body" sz="quarter" idx="18" hasCustomPrompt="1"/>
          </p:nvPr>
        </p:nvSpPr>
        <p:spPr>
          <a:xfrm>
            <a:off x="5396212" y="4679543"/>
            <a:ext cx="3026255" cy="833669"/>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7" name="テキスト プレースホルダー 47">
            <a:extLst>
              <a:ext uri="{FF2B5EF4-FFF2-40B4-BE49-F238E27FC236}">
                <a16:creationId xmlns:a16="http://schemas.microsoft.com/office/drawing/2014/main" id="{F281C9BE-791B-D1D3-D9FF-90DE7AEF996F}"/>
              </a:ext>
            </a:extLst>
          </p:cNvPr>
          <p:cNvSpPr>
            <a:spLocks noGrp="1"/>
          </p:cNvSpPr>
          <p:nvPr>
            <p:ph type="body" sz="quarter" idx="19" hasCustomPrompt="1"/>
          </p:nvPr>
        </p:nvSpPr>
        <p:spPr>
          <a:xfrm>
            <a:off x="8528858" y="3664804"/>
            <a:ext cx="3039530" cy="816743"/>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8" name="テキスト プレースホルダー 47">
            <a:extLst>
              <a:ext uri="{FF2B5EF4-FFF2-40B4-BE49-F238E27FC236}">
                <a16:creationId xmlns:a16="http://schemas.microsoft.com/office/drawing/2014/main" id="{1C5234B0-D04B-A7B1-9A1E-D8CAEEDCC4D3}"/>
              </a:ext>
            </a:extLst>
          </p:cNvPr>
          <p:cNvSpPr>
            <a:spLocks noGrp="1"/>
          </p:cNvSpPr>
          <p:nvPr>
            <p:ph type="body" sz="quarter" idx="20" hasCustomPrompt="1"/>
          </p:nvPr>
        </p:nvSpPr>
        <p:spPr>
          <a:xfrm>
            <a:off x="8528856" y="4679543"/>
            <a:ext cx="3039530" cy="833669"/>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cxnSp>
        <p:nvCxnSpPr>
          <p:cNvPr id="59" name="直線コネクタ 58">
            <a:extLst>
              <a:ext uri="{FF2B5EF4-FFF2-40B4-BE49-F238E27FC236}">
                <a16:creationId xmlns:a16="http://schemas.microsoft.com/office/drawing/2014/main" id="{E97DCE5D-39C0-A0CB-271A-8A602527C7CA}"/>
              </a:ext>
            </a:extLst>
          </p:cNvPr>
          <p:cNvCxnSpPr>
            <a:cxnSpLocks/>
          </p:cNvCxnSpPr>
          <p:nvPr userDrawn="1"/>
        </p:nvCxnSpPr>
        <p:spPr>
          <a:xfrm>
            <a:off x="1422359" y="5691710"/>
            <a:ext cx="0" cy="388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プレースホルダー 47">
            <a:extLst>
              <a:ext uri="{FF2B5EF4-FFF2-40B4-BE49-F238E27FC236}">
                <a16:creationId xmlns:a16="http://schemas.microsoft.com/office/drawing/2014/main" id="{86C35BD3-61F6-45BE-F54D-A93E07BCA58D}"/>
              </a:ext>
            </a:extLst>
          </p:cNvPr>
          <p:cNvSpPr>
            <a:spLocks noGrp="1"/>
          </p:cNvSpPr>
          <p:nvPr>
            <p:ph type="body" sz="quarter" idx="21" hasCustomPrompt="1"/>
          </p:nvPr>
        </p:nvSpPr>
        <p:spPr>
          <a:xfrm>
            <a:off x="1546170" y="5656025"/>
            <a:ext cx="10024910" cy="424365"/>
          </a:xfrm>
          <a:prstGeom prst="rect">
            <a:avLst/>
          </a:prstGeom>
        </p:spPr>
        <p:txBody>
          <a:bodyPr/>
          <a:lstStyle>
            <a:lvl1pPr marL="0" indent="0">
              <a:buFont typeface="Arial" panose="020B0604020202020204" pitchFamily="34" charse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63" name="図プレースホルダー 62">
            <a:extLst>
              <a:ext uri="{FF2B5EF4-FFF2-40B4-BE49-F238E27FC236}">
                <a16:creationId xmlns:a16="http://schemas.microsoft.com/office/drawing/2014/main" id="{104E11E1-8450-0717-DBB2-863F2DF556A8}"/>
              </a:ext>
            </a:extLst>
          </p:cNvPr>
          <p:cNvSpPr>
            <a:spLocks noGrp="1"/>
          </p:cNvSpPr>
          <p:nvPr>
            <p:ph type="pic" sz="quarter" idx="22" hasCustomPrompt="1"/>
          </p:nvPr>
        </p:nvSpPr>
        <p:spPr>
          <a:xfrm>
            <a:off x="3488925" y="2509190"/>
            <a:ext cx="1659920" cy="1228725"/>
          </a:xfrm>
          <a:prstGeom prst="rect">
            <a:avLst/>
          </a:prstGeom>
        </p:spPr>
        <p:txBody>
          <a:bodyPr/>
          <a:lstStyle>
            <a:lvl1pPr marL="0" indent="0">
              <a:buNone/>
              <a:defRPr sz="1100">
                <a:ea typeface="SST Japanese Pro Regular" panose="020B0504030504020204"/>
              </a:defRPr>
            </a:lvl1pPr>
          </a:lstStyle>
          <a:p>
            <a:r>
              <a:rPr kumimoji="1" lang="ja-JP" altLang="en-US" sz="1100">
                <a:ea typeface="SST Japanese Pro Regular" panose="020B0504030504020204"/>
              </a:rPr>
              <a:t>イメージ</a:t>
            </a:r>
            <a:endParaRPr kumimoji="1" lang="ja-JP" altLang="en-US"/>
          </a:p>
        </p:txBody>
      </p:sp>
      <p:sp>
        <p:nvSpPr>
          <p:cNvPr id="64" name="図プレースホルダー 62">
            <a:extLst>
              <a:ext uri="{FF2B5EF4-FFF2-40B4-BE49-F238E27FC236}">
                <a16:creationId xmlns:a16="http://schemas.microsoft.com/office/drawing/2014/main" id="{FA732DAE-8B3C-6463-5DBA-92B2831C227F}"/>
              </a:ext>
            </a:extLst>
          </p:cNvPr>
          <p:cNvSpPr>
            <a:spLocks noGrp="1"/>
          </p:cNvSpPr>
          <p:nvPr>
            <p:ph type="pic" sz="quarter" idx="23" hasCustomPrompt="1"/>
          </p:nvPr>
        </p:nvSpPr>
        <p:spPr>
          <a:xfrm>
            <a:off x="10241281" y="1221971"/>
            <a:ext cx="1327106" cy="796752"/>
          </a:xfrm>
          <a:prstGeom prst="rect">
            <a:avLst/>
          </a:prstGeom>
        </p:spPr>
        <p:txBody>
          <a:bodyPr/>
          <a:lstStyle>
            <a:lvl1pPr marL="0" indent="0">
              <a:buNone/>
              <a:defRPr sz="1100">
                <a:ea typeface="SST Japanese Pro Regular" panose="020B0504030504020204"/>
              </a:defRPr>
            </a:lvl1pPr>
          </a:lstStyle>
          <a:p>
            <a:r>
              <a:rPr kumimoji="1" lang="ja-JP" altLang="en-US" sz="1100">
                <a:ea typeface="SST Japanese Pro Regular" panose="020B0504030504020204"/>
              </a:rPr>
              <a:t>イメージ</a:t>
            </a:r>
            <a:endParaRPr kumimoji="1" lang="ja-JP" altLang="en-US"/>
          </a:p>
        </p:txBody>
      </p:sp>
    </p:spTree>
    <p:extLst>
      <p:ext uri="{BB962C8B-B14F-4D97-AF65-F5344CB8AC3E}">
        <p14:creationId xmlns:p14="http://schemas.microsoft.com/office/powerpoint/2010/main" val="250266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15">
          <p15:clr>
            <a:srgbClr val="FBAE40"/>
          </p15:clr>
        </p15:guide>
        <p15:guide id="3" pos="7473">
          <p15:clr>
            <a:srgbClr val="FBAE40"/>
          </p15:clr>
        </p15:guide>
        <p15:guide id="4" orient="horz" pos="210">
          <p15:clr>
            <a:srgbClr val="FBAE40"/>
          </p15:clr>
        </p15:guide>
        <p15:guide id="5" orient="horz" pos="437">
          <p15:clr>
            <a:srgbClr val="FBAE40"/>
          </p15:clr>
        </p15:guide>
        <p15:guide id="6" orient="horz" pos="890">
          <p15:clr>
            <a:srgbClr val="FBAE40"/>
          </p15:clr>
        </p15:guide>
        <p15:guide id="7" orient="horz" pos="411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2192000" cy="695739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800"/>
          </a:p>
        </p:txBody>
      </p:sp>
      <p:sp>
        <p:nvSpPr>
          <p:cNvPr id="21" name="タイトル 1"/>
          <p:cNvSpPr>
            <a:spLocks noGrp="1"/>
          </p:cNvSpPr>
          <p:nvPr>
            <p:ph type="title"/>
          </p:nvPr>
        </p:nvSpPr>
        <p:spPr>
          <a:xfrm>
            <a:off x="979186" y="2924943"/>
            <a:ext cx="10273131" cy="1517181"/>
          </a:xfrm>
          <a:prstGeom prst="rect">
            <a:avLst/>
          </a:prstGeom>
        </p:spPr>
        <p:txBody>
          <a:bodyPr/>
          <a:lstStyle>
            <a:lvl1pPr algn="l">
              <a:defRPr sz="3200" b="1" i="0">
                <a:latin typeface="SST Japanese Pro Regular"/>
                <a:ea typeface="SST Japanese Pro Regular"/>
                <a:cs typeface="SST Japanese Pro Regular"/>
              </a:defRPr>
            </a:lvl1pPr>
          </a:lstStyle>
          <a:p>
            <a:r>
              <a:rPr kumimoji="1" lang="ja-JP" altLang="en-US"/>
              <a:t>マスター タイトルの書式設定</a:t>
            </a:r>
          </a:p>
        </p:txBody>
      </p:sp>
      <p:sp>
        <p:nvSpPr>
          <p:cNvPr id="22" name="テキスト プレースホルダー 6"/>
          <p:cNvSpPr>
            <a:spLocks noGrp="1"/>
          </p:cNvSpPr>
          <p:nvPr>
            <p:ph type="body" sz="quarter" idx="12"/>
          </p:nvPr>
        </p:nvSpPr>
        <p:spPr>
          <a:xfrm>
            <a:off x="979186" y="5008165"/>
            <a:ext cx="6049433" cy="1008063"/>
          </a:xfrm>
          <a:prstGeom prst="rect">
            <a:avLst/>
          </a:prstGeom>
        </p:spPr>
        <p:txBody>
          <a:bodyPr lIns="91428" tIns="45714" rIns="91428" bIns="45714" anchor="ctr"/>
          <a:lstStyle>
            <a:lvl1pPr marL="0" indent="0" algn="l">
              <a:buNone/>
              <a:defRPr sz="1600" b="0" i="0">
                <a:latin typeface="SST Japanese Pro Regular"/>
                <a:ea typeface="SST Japanese Pro Regular"/>
                <a:cs typeface="SST Japanese Pro Regular"/>
              </a:defRPr>
            </a:lvl1pPr>
          </a:lstStyle>
          <a:p>
            <a:pPr lvl="0"/>
            <a:r>
              <a:rPr kumimoji="1" lang="ja-JP" altLang="en-US"/>
              <a:t>マスター テキストの書式設定</a:t>
            </a:r>
          </a:p>
        </p:txBody>
      </p:sp>
      <p:pic>
        <p:nvPicPr>
          <p:cNvPr id="2" name="図 1">
            <a:extLst>
              <a:ext uri="{FF2B5EF4-FFF2-40B4-BE49-F238E27FC236}">
                <a16:creationId xmlns:a16="http://schemas.microsoft.com/office/drawing/2014/main" id="{69B512C5-303D-FE04-B6DC-C5F1068628B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79186" y="803570"/>
            <a:ext cx="1656184" cy="1656184"/>
          </a:xfrm>
          <a:prstGeom prst="rect">
            <a:avLst/>
          </a:prstGeom>
        </p:spPr>
      </p:pic>
    </p:spTree>
    <p:extLst>
      <p:ext uri="{BB962C8B-B14F-4D97-AF65-F5344CB8AC3E}">
        <p14:creationId xmlns:p14="http://schemas.microsoft.com/office/powerpoint/2010/main" val="204025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31375" y="358784"/>
            <a:ext cx="10177131" cy="447675"/>
          </a:xfrm>
          <a:prstGeom prst="rect">
            <a:avLst/>
          </a:prstGeom>
        </p:spPr>
        <p:txBody>
          <a:bodyPr/>
          <a:lstStyle>
            <a:lvl1pPr>
              <a:defRPr sz="2400"/>
            </a:lvl1pPr>
          </a:lstStyle>
          <a:p>
            <a:r>
              <a:rPr lang="ja-JP" altLang="en-US"/>
              <a:t>マスタ タイトルの書式設定</a:t>
            </a:r>
          </a:p>
        </p:txBody>
      </p:sp>
      <p:sp>
        <p:nvSpPr>
          <p:cNvPr id="3" name="コンテンツ プレースホルダ 2"/>
          <p:cNvSpPr>
            <a:spLocks noGrp="1"/>
          </p:cNvSpPr>
          <p:nvPr>
            <p:ph idx="1"/>
          </p:nvPr>
        </p:nvSpPr>
        <p:spPr>
          <a:xfrm>
            <a:off x="609600" y="2060848"/>
            <a:ext cx="10972800" cy="4065316"/>
          </a:xfrm>
          <a:prstGeom prst="rect">
            <a:avLst/>
          </a:prstGeom>
        </p:spPr>
        <p:txBody>
          <a:bodyPr/>
          <a:lstStyle>
            <a:lvl1pPr>
              <a:defRPr sz="2000">
                <a:latin typeface="SST Japanese Pro Regular" pitchFamily="34" charset="-128"/>
                <a:ea typeface="SST Japanese Pro Regular" pitchFamily="34" charset="-128"/>
              </a:defRPr>
            </a:lvl1pPr>
            <a:lvl2pPr>
              <a:defRPr sz="1800">
                <a:latin typeface="SST Japanese Pro Regular" pitchFamily="34" charset="-128"/>
                <a:ea typeface="SST Japanese Pro Regular" pitchFamily="34" charset="-128"/>
              </a:defRPr>
            </a:lvl2pPr>
            <a:lvl3pPr>
              <a:defRPr sz="1600">
                <a:latin typeface="SST Japanese Pro Regular" pitchFamily="34" charset="-128"/>
                <a:ea typeface="SST Japanese Pro Regular" pitchFamily="34" charset="-128"/>
              </a:defRPr>
            </a:lvl3pPr>
            <a:lvl4pPr>
              <a:defRPr sz="1400">
                <a:latin typeface="SST Japanese Pro Regular" pitchFamily="34" charset="-128"/>
                <a:ea typeface="SST Japanese Pro Regular" pitchFamily="34" charset="-128"/>
              </a:defRPr>
            </a:lvl4pPr>
            <a:lvl5pPr>
              <a:defRPr sz="1200">
                <a:latin typeface="SST Japanese Pro Regular" pitchFamily="34" charset="-128"/>
                <a:ea typeface="SST Japanese Pro Regular" pitchFamily="34"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2">
            <a:extLst>
              <a:ext uri="{FF2B5EF4-FFF2-40B4-BE49-F238E27FC236}">
                <a16:creationId xmlns:a16="http://schemas.microsoft.com/office/drawing/2014/main" id="{84F4BF57-31B3-43FF-BAF1-C5D849141773}"/>
              </a:ext>
            </a:extLst>
          </p:cNvPr>
          <p:cNvSpPr>
            <a:spLocks noGrp="1"/>
          </p:cNvSpPr>
          <p:nvPr>
            <p:ph idx="10" hasCustomPrompt="1"/>
          </p:nvPr>
        </p:nvSpPr>
        <p:spPr>
          <a:xfrm>
            <a:off x="609600" y="1052737"/>
            <a:ext cx="10972800" cy="792088"/>
          </a:xfrm>
          <a:prstGeom prst="rect">
            <a:avLst/>
          </a:prstGeom>
        </p:spPr>
        <p:txBody>
          <a:bodyPr/>
          <a:lstStyle>
            <a:lvl1pPr marL="0" indent="0">
              <a:buNone/>
              <a:defRPr sz="2000" b="1">
                <a:solidFill>
                  <a:srgbClr val="336600"/>
                </a:solidFill>
                <a:latin typeface="SST Japanese Pro  Bold"/>
                <a:ea typeface="SST Japanese Pro Regular" pitchFamily="34" charset="-128"/>
              </a:defRPr>
            </a:lvl1pPr>
            <a:lvl2pPr>
              <a:defRPr sz="1800">
                <a:latin typeface="SST Japanese Pro Regular" pitchFamily="34" charset="-128"/>
                <a:ea typeface="SST Japanese Pro Regular" pitchFamily="34" charset="-128"/>
              </a:defRPr>
            </a:lvl2pPr>
            <a:lvl3pPr>
              <a:defRPr sz="1600">
                <a:latin typeface="SST Japanese Pro Regular" pitchFamily="34" charset="-128"/>
                <a:ea typeface="SST Japanese Pro Regular" pitchFamily="34" charset="-128"/>
              </a:defRPr>
            </a:lvl3pPr>
            <a:lvl4pPr>
              <a:defRPr sz="1400">
                <a:latin typeface="SST Japanese Pro Regular" pitchFamily="34" charset="-128"/>
                <a:ea typeface="SST Japanese Pro Regular" pitchFamily="34" charset="-128"/>
              </a:defRPr>
            </a:lvl4pPr>
            <a:lvl5pPr>
              <a:defRPr sz="1200">
                <a:latin typeface="SST Japanese Pro Regular" pitchFamily="34" charset="-128"/>
                <a:ea typeface="SST Japanese Pro Regular" pitchFamily="34" charset="-128"/>
              </a:defRPr>
            </a:lvl5pPr>
          </a:lstStyle>
          <a:p>
            <a:pPr lvl="0"/>
            <a:r>
              <a:rPr lang="ja-JP" altLang="en-US"/>
              <a:t>マスタ テキストの書式設定</a:t>
            </a:r>
          </a:p>
        </p:txBody>
      </p:sp>
    </p:spTree>
    <p:extLst>
      <p:ext uri="{BB962C8B-B14F-4D97-AF65-F5344CB8AC3E}">
        <p14:creationId xmlns:p14="http://schemas.microsoft.com/office/powerpoint/2010/main" val="3516809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新チャプタ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01E394-F04A-4978-911D-85B732E98635}"/>
              </a:ext>
            </a:extLst>
          </p:cNvPr>
          <p:cNvSpPr>
            <a:spLocks noGrp="1"/>
          </p:cNvSpPr>
          <p:nvPr>
            <p:ph type="title"/>
          </p:nvPr>
        </p:nvSpPr>
        <p:spPr>
          <a:xfrm>
            <a:off x="730557" y="3789040"/>
            <a:ext cx="10273131" cy="936105"/>
          </a:xfrm>
          <a:prstGeom prst="rect">
            <a:avLst/>
          </a:prstGeom>
        </p:spPr>
        <p:txBody>
          <a:bodyPr/>
          <a:lstStyle>
            <a:lvl1pPr algn="l">
              <a:defRPr sz="2800" b="1" i="0">
                <a:latin typeface="SST Japanese Pro Regular"/>
                <a:ea typeface="SST Japanese Pro Regular"/>
                <a:cs typeface="SST Japanese Pro Regular"/>
              </a:defRPr>
            </a:lvl1pPr>
          </a:lstStyle>
          <a:p>
            <a:r>
              <a:rPr kumimoji="1" lang="ja-JP" altLang="en-US"/>
              <a:t>マスター タイトルの書式設定</a:t>
            </a:r>
          </a:p>
        </p:txBody>
      </p:sp>
    </p:spTree>
    <p:extLst>
      <p:ext uri="{BB962C8B-B14F-4D97-AF65-F5344CB8AC3E}">
        <p14:creationId xmlns:p14="http://schemas.microsoft.com/office/powerpoint/2010/main" val="324229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1段組み_サブ有り">
    <p:spTree>
      <p:nvGrpSpPr>
        <p:cNvPr id="1" name=""/>
        <p:cNvGrpSpPr/>
        <p:nvPr/>
      </p:nvGrpSpPr>
      <p:grpSpPr>
        <a:xfrm>
          <a:off x="0" y="0"/>
          <a:ext cx="0" cy="0"/>
          <a:chOff x="0" y="0"/>
          <a:chExt cx="0" cy="0"/>
        </a:xfrm>
      </p:grpSpPr>
      <p:sp>
        <p:nvSpPr>
          <p:cNvPr id="6" name="テキスト プレースホルダー 6">
            <a:extLst>
              <a:ext uri="{FF2B5EF4-FFF2-40B4-BE49-F238E27FC236}">
                <a16:creationId xmlns:a16="http://schemas.microsoft.com/office/drawing/2014/main" id="{86FE134D-7BF1-D74D-983F-57EBEE0D1606}"/>
              </a:ext>
            </a:extLst>
          </p:cNvPr>
          <p:cNvSpPr>
            <a:spLocks noGrp="1"/>
          </p:cNvSpPr>
          <p:nvPr>
            <p:ph type="body" sz="quarter" idx="10" hasCustomPrompt="1"/>
          </p:nvPr>
        </p:nvSpPr>
        <p:spPr>
          <a:xfrm>
            <a:off x="323995" y="261382"/>
            <a:ext cx="11510085" cy="287271"/>
          </a:xfrm>
          <a:prstGeom prst="rect">
            <a:avLst/>
          </a:prstGeom>
        </p:spPr>
        <p:txBody>
          <a:bodyPr lIns="0" tIns="0" rIns="0" bIns="0" anchor="t"/>
          <a:lstStyle>
            <a:lvl1pPr marL="0" indent="0">
              <a:buNone/>
              <a:defRPr sz="2398" b="1" i="0">
                <a:solidFill>
                  <a:srgbClr val="10253F"/>
                </a:solidFill>
                <a:latin typeface="SSTJpPro Bold" panose="020B0504030504020204" pitchFamily="34" charset="-128"/>
                <a:ea typeface="SSTJpPro Bold" panose="020B0504030504020204" pitchFamily="34" charset="-128"/>
              </a:defRPr>
            </a:lvl1pPr>
          </a:lstStyle>
          <a:p>
            <a:r>
              <a:rPr kumimoji="1" lang="ja-JP" altLang="en-US"/>
              <a:t>タイトル</a:t>
            </a:r>
          </a:p>
        </p:txBody>
      </p:sp>
      <p:sp>
        <p:nvSpPr>
          <p:cNvPr id="35" name="テキスト ボックス 34">
            <a:extLst>
              <a:ext uri="{FF2B5EF4-FFF2-40B4-BE49-F238E27FC236}">
                <a16:creationId xmlns:a16="http://schemas.microsoft.com/office/drawing/2014/main" id="{657066D3-07C4-F924-F705-A0EB05A47782}"/>
              </a:ext>
            </a:extLst>
          </p:cNvPr>
          <p:cNvSpPr txBox="1"/>
          <p:nvPr userDrawn="1"/>
        </p:nvSpPr>
        <p:spPr>
          <a:xfrm>
            <a:off x="3822247" y="6160088"/>
            <a:ext cx="8029762" cy="246221"/>
          </a:xfrm>
          <a:prstGeom prst="rect">
            <a:avLst/>
          </a:prstGeom>
          <a:noFill/>
        </p:spPr>
        <p:txBody>
          <a:bodyPr wrap="none" rtlCol="0">
            <a:spAutoFit/>
          </a:bodyPr>
          <a:lstStyle/>
          <a:p>
            <a:r>
              <a:rPr kumimoji="1" lang="en-US" altLang="ja-JP" sz="1000">
                <a:latin typeface="SST Japanese Pro Regular" pitchFamily="34" charset="-128"/>
                <a:ea typeface="SST Japanese Pro Regular" pitchFamily="34" charset="-128"/>
              </a:rPr>
              <a:t>This work is a derivative of “Business Model Canvas (Strategyzer.com)” by </a:t>
            </a:r>
            <a:r>
              <a:rPr kumimoji="1" lang="en-US" altLang="ja-JP" sz="1000" err="1">
                <a:latin typeface="SST Japanese Pro Regular" pitchFamily="34" charset="-128"/>
                <a:ea typeface="SST Japanese Pro Regular" pitchFamily="34" charset="-128"/>
              </a:rPr>
              <a:t>Strategyzer</a:t>
            </a:r>
            <a:r>
              <a:rPr kumimoji="1" lang="en-US" altLang="ja-JP" sz="1000">
                <a:latin typeface="SST Japanese Pro Regular" pitchFamily="34" charset="-128"/>
                <a:ea typeface="SST Japanese Pro Regular" pitchFamily="34" charset="-128"/>
              </a:rPr>
              <a:t> AG used and distributed under CC BY-SA 3.0.</a:t>
            </a:r>
            <a:endParaRPr kumimoji="1" lang="ja-JP" altLang="en-US" sz="1000">
              <a:latin typeface="SST Japanese Pro Regular" pitchFamily="34" charset="-128"/>
              <a:ea typeface="SST Japanese Pro Regular" pitchFamily="34" charset="-128"/>
            </a:endParaRPr>
          </a:p>
        </p:txBody>
      </p:sp>
      <p:sp>
        <p:nvSpPr>
          <p:cNvPr id="41" name="正方形/長方形 40">
            <a:extLst>
              <a:ext uri="{FF2B5EF4-FFF2-40B4-BE49-F238E27FC236}">
                <a16:creationId xmlns:a16="http://schemas.microsoft.com/office/drawing/2014/main" id="{ADF9B6EF-1354-DAC7-5212-381A39FD8C45}"/>
              </a:ext>
            </a:extLst>
          </p:cNvPr>
          <p:cNvSpPr/>
          <p:nvPr userDrawn="1"/>
        </p:nvSpPr>
        <p:spPr>
          <a:xfrm>
            <a:off x="570001" y="818687"/>
            <a:ext cx="4664690" cy="4764013"/>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kumimoji="1" lang="en-US" altLang="ja-JP" sz="1400" b="1">
                <a:solidFill>
                  <a:schemeClr val="tx1"/>
                </a:solidFill>
                <a:ea typeface="SST Japanese Pro Regular" panose="020B0504030504020204"/>
              </a:rPr>
              <a:t>Value Proposition : </a:t>
            </a:r>
            <a:r>
              <a:rPr kumimoji="1" lang="ja-JP" altLang="en-US" sz="1400" b="1">
                <a:solidFill>
                  <a:schemeClr val="tx1"/>
                </a:solidFill>
                <a:ea typeface="SST Japanese Pro Regular" panose="020B0504030504020204"/>
              </a:rPr>
              <a:t>価値のまとめ</a:t>
            </a:r>
            <a:endParaRPr kumimoji="1" lang="en-US" altLang="ja-JP" sz="1400" b="1">
              <a:solidFill>
                <a:schemeClr val="tx1"/>
              </a:solidFill>
              <a:ea typeface="SST Japanese Pro Regular" panose="020B0504030504020204"/>
            </a:endParaRPr>
          </a:p>
          <a:p>
            <a:pPr algn="l"/>
            <a:endParaRPr lang="en-US" altLang="ja-JP" sz="800" b="1">
              <a:solidFill>
                <a:schemeClr val="tx1"/>
              </a:solidFill>
              <a:ea typeface="SST Japanese Pro Regular" panose="020B0504030504020204"/>
            </a:endParaRPr>
          </a:p>
          <a:p>
            <a:pPr algn="l"/>
            <a:r>
              <a:rPr kumimoji="1" lang="ja-JP" altLang="en-US" sz="1100" b="1" u="sng">
                <a:solidFill>
                  <a:schemeClr val="tx1"/>
                </a:solidFill>
                <a:ea typeface="SST Japanese Pro Regular" panose="020B0504030504020204"/>
              </a:rPr>
              <a:t>商品案の可視化</a:t>
            </a:r>
            <a:endParaRPr kumimoji="1" lang="en-US" altLang="ja-JP" sz="1100" b="1" u="sng">
              <a:solidFill>
                <a:schemeClr val="tx1"/>
              </a:solidFill>
              <a:ea typeface="SST Japanese Pro Regular" panose="020B0504030504020204"/>
            </a:endParaRPr>
          </a:p>
          <a:p>
            <a:pPr algn="l"/>
            <a:endParaRPr lang="en-US" altLang="ja-JP" sz="800">
              <a:solidFill>
                <a:schemeClr val="tx1"/>
              </a:solidFill>
              <a:ea typeface="SST Japanese Pro Regular" panose="020B0504030504020204"/>
            </a:endParaRPr>
          </a:p>
          <a:p>
            <a:pPr algn="l"/>
            <a:r>
              <a:rPr kumimoji="1"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提供価値</a:t>
            </a:r>
            <a:r>
              <a:rPr kumimoji="1"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r>
              <a:rPr kumimoji="1" lang="en-US" altLang="ja-JP" sz="1100" b="1">
                <a:solidFill>
                  <a:schemeClr val="tx1"/>
                </a:solidFill>
                <a:ea typeface="SST Japanese Pro Regular" panose="020B0504030504020204"/>
              </a:rPr>
              <a:t>【</a:t>
            </a:r>
            <a:r>
              <a:rPr kumimoji="1" lang="ja-JP" altLang="en-US" sz="1100" b="1">
                <a:solidFill>
                  <a:schemeClr val="tx1"/>
                </a:solidFill>
                <a:ea typeface="SST Japanese Pro Regular" panose="020B0504030504020204"/>
              </a:rPr>
              <a:t>詳しく説明</a:t>
            </a:r>
            <a:r>
              <a:rPr kumimoji="1"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【MVP</a:t>
            </a:r>
            <a:r>
              <a:rPr lang="ja-JP" altLang="en-US" sz="1100" b="1">
                <a:solidFill>
                  <a:schemeClr val="tx1"/>
                </a:solidFill>
                <a:ea typeface="SST Japanese Pro Regular" panose="020B0504030504020204"/>
              </a:rPr>
              <a:t>（最小限の機能・特徴）</a:t>
            </a:r>
            <a:r>
              <a:rPr lang="en-US" altLang="ja-JP" sz="1100" b="1">
                <a:solidFill>
                  <a:schemeClr val="tx1"/>
                </a:solidFill>
                <a:ea typeface="SST Japanese Pro Regular" panose="020B0504030504020204"/>
              </a:rPr>
              <a:t>】</a:t>
            </a:r>
            <a:endParaRPr kumimoji="1" lang="ja-JP" altLang="en-US" sz="1100" b="1">
              <a:solidFill>
                <a:schemeClr val="tx1"/>
              </a:solidFill>
              <a:ea typeface="SST Japanese Pro Regular" panose="020B0504030504020204"/>
            </a:endParaRPr>
          </a:p>
        </p:txBody>
      </p:sp>
      <p:sp>
        <p:nvSpPr>
          <p:cNvPr id="42" name="正方形/長方形 41">
            <a:extLst>
              <a:ext uri="{FF2B5EF4-FFF2-40B4-BE49-F238E27FC236}">
                <a16:creationId xmlns:a16="http://schemas.microsoft.com/office/drawing/2014/main" id="{BEEE0D60-A1FB-847A-EE85-4AF9CF813093}"/>
              </a:ext>
            </a:extLst>
          </p:cNvPr>
          <p:cNvSpPr/>
          <p:nvPr userDrawn="1"/>
        </p:nvSpPr>
        <p:spPr>
          <a:xfrm>
            <a:off x="5234691" y="818688"/>
            <a:ext cx="6440084" cy="476401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tLang="ja-JP" sz="1400" b="1">
                <a:solidFill>
                  <a:schemeClr val="tx1"/>
                </a:solidFill>
                <a:ea typeface="SST Japanese Pro Regular" panose="020B0504030504020204"/>
              </a:rPr>
              <a:t>Customer Segments : </a:t>
            </a:r>
            <a:r>
              <a:rPr lang="ja-JP" altLang="en-US" sz="1400" b="1">
                <a:solidFill>
                  <a:schemeClr val="tx1"/>
                </a:solidFill>
                <a:ea typeface="SST Japanese Pro Regular" panose="020B0504030504020204"/>
              </a:rPr>
              <a:t>顧客のまとめ</a:t>
            </a:r>
            <a:endParaRPr lang="en-US" altLang="ja-JP" sz="1400" b="1">
              <a:solidFill>
                <a:schemeClr val="tx1"/>
              </a:solidFill>
              <a:ea typeface="SST Japanese Pro Regular" panose="020B0504030504020204"/>
            </a:endParaRPr>
          </a:p>
          <a:p>
            <a:pPr algn="l"/>
            <a:endParaRPr kumimoji="1" lang="en-US" altLang="ja-JP" sz="800" b="1">
              <a:solidFill>
                <a:schemeClr val="tx1"/>
              </a:solidFill>
              <a:ea typeface="SST Japanese Pro Regular" panose="020B0504030504020204"/>
            </a:endParaRPr>
          </a:p>
          <a:p>
            <a:pPr algn="l"/>
            <a:r>
              <a:rPr lang="ja-JP" altLang="en-US" sz="1100" b="1" u="sng">
                <a:solidFill>
                  <a:schemeClr val="tx1"/>
                </a:solidFill>
                <a:ea typeface="SST Japanese Pro Regular" panose="020B0504030504020204"/>
              </a:rPr>
              <a:t>アーリーアダプターのペルソナの可視化</a:t>
            </a:r>
            <a:endParaRPr lang="en-US" altLang="ja-JP" sz="1100" b="1" u="sng">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具体的な属性、条件</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ペルソナ特有の背景</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a:t>
            </a:r>
            <a:r>
              <a:rPr lang="ja-JP" altLang="en-US" sz="1100" b="1">
                <a:solidFill>
                  <a:schemeClr val="tx1"/>
                </a:solidFill>
                <a:ea typeface="SST Japanese Pro Regular" panose="020B0504030504020204"/>
              </a:rPr>
              <a:t>ペルソナの特徴に合致する顧客の人数</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endParaRPr kumimoji="1" lang="en-US" altLang="ja-JP" sz="800">
              <a:solidFill>
                <a:schemeClr val="tx1"/>
              </a:solidFill>
              <a:ea typeface="SST Japanese Pro Regular" panose="020B0504030504020204"/>
            </a:endParaRPr>
          </a:p>
          <a:p>
            <a:pPr algn="l"/>
            <a:r>
              <a:rPr lang="ja-JP" altLang="en-US" sz="1100" b="1" u="sng">
                <a:solidFill>
                  <a:schemeClr val="tx1"/>
                </a:solidFill>
                <a:ea typeface="SST Japanese Pro Regular" panose="020B0504030504020204"/>
              </a:rPr>
              <a:t>顧客課題の４要素の可視化</a:t>
            </a:r>
            <a:endParaRPr lang="en-US" altLang="ja-JP" sz="1100" b="1" u="sng">
              <a:solidFill>
                <a:schemeClr val="tx1"/>
              </a:solidFill>
              <a:ea typeface="SST Japanese Pro Regular" panose="020B0504030504020204"/>
            </a:endParaRPr>
          </a:p>
          <a:p>
            <a:pPr algn="l"/>
            <a:r>
              <a:rPr lang="en-US" altLang="ja-JP" sz="800" b="1" u="sng">
                <a:solidFill>
                  <a:schemeClr val="tx1"/>
                </a:solidFill>
                <a:ea typeface="SST Japanese Pro Regular" panose="020B0504030504020204"/>
              </a:rPr>
              <a:t> </a:t>
            </a:r>
          </a:p>
          <a:p>
            <a:r>
              <a:rPr kumimoji="1" lang="en-US" altLang="ja-JP" sz="1100" b="1">
                <a:solidFill>
                  <a:schemeClr val="tx1"/>
                </a:solidFill>
                <a:ea typeface="SST Japanese Pro Regular" panose="020B0504030504020204"/>
              </a:rPr>
              <a:t>【1. </a:t>
            </a:r>
            <a:r>
              <a:rPr lang="ja-JP" altLang="en-US" sz="1100" b="1">
                <a:solidFill>
                  <a:schemeClr val="tx1"/>
                </a:solidFill>
                <a:ea typeface="SST Japanese Pro Regular" panose="020B0504030504020204"/>
              </a:rPr>
              <a:t>ジョブ</a:t>
            </a:r>
            <a:r>
              <a:rPr lang="en-US" altLang="ja-JP" sz="1100" b="0">
                <a:solidFill>
                  <a:schemeClr val="tx1"/>
                </a:solidFill>
                <a:ea typeface="SST Japanese Pro Regular" panose="020B0504030504020204"/>
              </a:rPr>
              <a:t>】</a:t>
            </a:r>
            <a:r>
              <a:rPr lang="ja-JP" altLang="en-US" sz="1100" b="0">
                <a:solidFill>
                  <a:schemeClr val="tx1"/>
                </a:solidFill>
                <a:ea typeface="SST Japanese Pro Regular" panose="020B0504030504020204"/>
              </a:rPr>
              <a:t>　　　　　　　　　　　　　　　　  </a:t>
            </a:r>
            <a:r>
              <a:rPr lang="en-US" altLang="ja-JP" sz="1100" b="1">
                <a:solidFill>
                  <a:schemeClr val="tx1"/>
                </a:solidFill>
                <a:ea typeface="SST Japanese Pro Regular" panose="020B0504030504020204"/>
              </a:rPr>
              <a:t>【3. </a:t>
            </a:r>
            <a:r>
              <a:rPr lang="ja-JP" altLang="en-US" sz="1100" b="1">
                <a:solidFill>
                  <a:schemeClr val="tx1"/>
                </a:solidFill>
                <a:ea typeface="SST Japanese Pro Regular" panose="020B0504030504020204"/>
              </a:rPr>
              <a:t>現在の対策</a:t>
            </a:r>
            <a:r>
              <a:rPr lang="en-US" altLang="ja-JP" sz="1100" b="1">
                <a:solidFill>
                  <a:schemeClr val="tx1"/>
                </a:solidFill>
                <a:ea typeface="SST Japanese Pro Regular" panose="020B0504030504020204"/>
              </a:rPr>
              <a:t>】</a:t>
            </a: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endParaRPr lang="en-US" altLang="ja-JP" sz="1100">
              <a:solidFill>
                <a:schemeClr val="tx1"/>
              </a:solidFill>
              <a:ea typeface="SST Japanese Pro Regular" panose="020B0504030504020204"/>
            </a:endParaRPr>
          </a:p>
          <a:p>
            <a:pPr algn="l"/>
            <a:r>
              <a:rPr lang="en-US" altLang="ja-JP" sz="1100" b="1">
                <a:solidFill>
                  <a:schemeClr val="tx1"/>
                </a:solidFill>
                <a:ea typeface="SST Japanese Pro Regular" panose="020B0504030504020204"/>
              </a:rPr>
              <a:t>【2. </a:t>
            </a:r>
            <a:r>
              <a:rPr lang="ja-JP" altLang="en-US" sz="1100" b="1">
                <a:solidFill>
                  <a:schemeClr val="tx1"/>
                </a:solidFill>
                <a:ea typeface="SST Japanese Pro Regular" panose="020B0504030504020204"/>
              </a:rPr>
              <a:t>ジョブを実現できない理由</a:t>
            </a:r>
            <a:r>
              <a:rPr lang="en-US" altLang="ja-JP" sz="1100" b="1">
                <a:solidFill>
                  <a:schemeClr val="tx1"/>
                </a:solidFill>
                <a:ea typeface="SST Japanese Pro Regular" panose="020B0504030504020204"/>
              </a:rPr>
              <a:t>】 </a:t>
            </a:r>
            <a:r>
              <a:rPr lang="ja-JP" altLang="en-US" sz="1100" b="1">
                <a:solidFill>
                  <a:schemeClr val="tx1"/>
                </a:solidFill>
                <a:ea typeface="SST Japanese Pro Regular" panose="020B0504030504020204"/>
              </a:rPr>
              <a:t>　　　　　　　 </a:t>
            </a:r>
            <a:r>
              <a:rPr lang="en-US" altLang="ja-JP" sz="1100" b="1">
                <a:solidFill>
                  <a:schemeClr val="tx1"/>
                </a:solidFill>
                <a:ea typeface="SST Japanese Pro Regular" panose="020B0504030504020204"/>
              </a:rPr>
              <a:t>【4. </a:t>
            </a:r>
            <a:r>
              <a:rPr lang="ja-JP" altLang="en-US" sz="1100" b="1">
                <a:solidFill>
                  <a:schemeClr val="tx1"/>
                </a:solidFill>
                <a:ea typeface="SST Japanese Pro Regular" panose="020B0504030504020204"/>
              </a:rPr>
              <a:t>現在の対策への不満</a:t>
            </a:r>
            <a:r>
              <a:rPr lang="en-US" altLang="ja-JP" sz="1100" b="1">
                <a:solidFill>
                  <a:schemeClr val="tx1"/>
                </a:solidFill>
                <a:ea typeface="SST Japanese Pro Regular" panose="020B0504030504020204"/>
              </a:rPr>
              <a:t>】</a:t>
            </a: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en-US" altLang="ja-JP" sz="1100">
              <a:solidFill>
                <a:schemeClr val="tx1"/>
              </a:solidFill>
              <a:ea typeface="SST Japanese Pro Regular" panose="020B0504030504020204"/>
            </a:endParaRPr>
          </a:p>
          <a:p>
            <a:pPr algn="l"/>
            <a:endParaRPr kumimoji="1" lang="ja-JP" altLang="en-US" sz="1400">
              <a:solidFill>
                <a:schemeClr val="tx1"/>
              </a:solidFill>
              <a:ea typeface="SST Japanese Pro Regular" panose="020B0504030504020204"/>
            </a:endParaRPr>
          </a:p>
        </p:txBody>
      </p:sp>
      <p:sp>
        <p:nvSpPr>
          <p:cNvPr id="43" name="正方形/長方形 42">
            <a:extLst>
              <a:ext uri="{FF2B5EF4-FFF2-40B4-BE49-F238E27FC236}">
                <a16:creationId xmlns:a16="http://schemas.microsoft.com/office/drawing/2014/main" id="{B1B198DF-7A19-6A27-1934-EC8510AAA7B7}"/>
              </a:ext>
            </a:extLst>
          </p:cNvPr>
          <p:cNvSpPr/>
          <p:nvPr userDrawn="1"/>
        </p:nvSpPr>
        <p:spPr>
          <a:xfrm>
            <a:off x="570001" y="5584158"/>
            <a:ext cx="11104774" cy="56717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kumimoji="1" lang="en-US" altLang="ja-JP" sz="1100" b="1">
                <a:solidFill>
                  <a:schemeClr val="tx1"/>
                </a:solidFill>
                <a:ea typeface="SST Japanese Pro Regular" panose="020B0504030504020204"/>
              </a:rPr>
              <a:t>【</a:t>
            </a:r>
            <a:r>
              <a:rPr kumimoji="1" lang="ja-JP" altLang="en-US" sz="1100" b="1">
                <a:solidFill>
                  <a:schemeClr val="tx1"/>
                </a:solidFill>
                <a:ea typeface="SST Japanese Pro Regular" panose="020B0504030504020204"/>
              </a:rPr>
              <a:t>価格案</a:t>
            </a:r>
            <a:r>
              <a:rPr kumimoji="1" lang="en-US" altLang="ja-JP" sz="1100" b="1">
                <a:solidFill>
                  <a:schemeClr val="tx1"/>
                </a:solidFill>
                <a:ea typeface="SST Japanese Pro Regular" panose="020B0504030504020204"/>
              </a:rPr>
              <a:t>】</a:t>
            </a:r>
            <a:endParaRPr kumimoji="1" lang="ja-JP" altLang="en-US" sz="1100" b="1">
              <a:solidFill>
                <a:schemeClr val="tx1"/>
              </a:solidFill>
              <a:ea typeface="SST Japanese Pro Regular" panose="020B0504030504020204"/>
            </a:endParaRPr>
          </a:p>
        </p:txBody>
      </p:sp>
      <p:cxnSp>
        <p:nvCxnSpPr>
          <p:cNvPr id="45" name="直線コネクタ 44">
            <a:extLst>
              <a:ext uri="{FF2B5EF4-FFF2-40B4-BE49-F238E27FC236}">
                <a16:creationId xmlns:a16="http://schemas.microsoft.com/office/drawing/2014/main" id="{1E0C8EA9-A463-8AE6-2E41-1F8114756F3E}"/>
              </a:ext>
            </a:extLst>
          </p:cNvPr>
          <p:cNvCxnSpPr>
            <a:cxnSpLocks/>
          </p:cNvCxnSpPr>
          <p:nvPr userDrawn="1"/>
        </p:nvCxnSpPr>
        <p:spPr>
          <a:xfrm>
            <a:off x="673331" y="1083533"/>
            <a:ext cx="447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AFDA625B-568C-7CA1-EFFE-D2A46336D66F}"/>
              </a:ext>
            </a:extLst>
          </p:cNvPr>
          <p:cNvCxnSpPr>
            <a:cxnSpLocks/>
          </p:cNvCxnSpPr>
          <p:nvPr userDrawn="1"/>
        </p:nvCxnSpPr>
        <p:spPr>
          <a:xfrm>
            <a:off x="5336771" y="1083533"/>
            <a:ext cx="62343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プレースホルダー 47">
            <a:extLst>
              <a:ext uri="{FF2B5EF4-FFF2-40B4-BE49-F238E27FC236}">
                <a16:creationId xmlns:a16="http://schemas.microsoft.com/office/drawing/2014/main" id="{604AEA3B-D7F4-A47E-1048-4BC73350BF51}"/>
              </a:ext>
            </a:extLst>
          </p:cNvPr>
          <p:cNvSpPr>
            <a:spLocks noGrp="1"/>
          </p:cNvSpPr>
          <p:nvPr>
            <p:ph type="body" sz="quarter" idx="11" hasCustomPrompt="1"/>
          </p:nvPr>
        </p:nvSpPr>
        <p:spPr>
          <a:xfrm>
            <a:off x="734529" y="1669402"/>
            <a:ext cx="4417324" cy="594403"/>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49" name="テキスト プレースホルダー 47">
            <a:extLst>
              <a:ext uri="{FF2B5EF4-FFF2-40B4-BE49-F238E27FC236}">
                <a16:creationId xmlns:a16="http://schemas.microsoft.com/office/drawing/2014/main" id="{75FE006E-C73A-EA13-D306-63C7C50470EB}"/>
              </a:ext>
            </a:extLst>
          </p:cNvPr>
          <p:cNvSpPr>
            <a:spLocks noGrp="1"/>
          </p:cNvSpPr>
          <p:nvPr>
            <p:ph type="body" sz="quarter" idx="12" hasCustomPrompt="1"/>
          </p:nvPr>
        </p:nvSpPr>
        <p:spPr>
          <a:xfrm>
            <a:off x="734529" y="2509911"/>
            <a:ext cx="4417324" cy="1609327"/>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0" name="テキスト プレースホルダー 47">
            <a:extLst>
              <a:ext uri="{FF2B5EF4-FFF2-40B4-BE49-F238E27FC236}">
                <a16:creationId xmlns:a16="http://schemas.microsoft.com/office/drawing/2014/main" id="{9DBC70E5-0DE6-DECD-4D53-0B4B39A0CB3F}"/>
              </a:ext>
            </a:extLst>
          </p:cNvPr>
          <p:cNvSpPr>
            <a:spLocks noGrp="1"/>
          </p:cNvSpPr>
          <p:nvPr>
            <p:ph type="body" sz="quarter" idx="13" hasCustomPrompt="1"/>
          </p:nvPr>
        </p:nvSpPr>
        <p:spPr>
          <a:xfrm>
            <a:off x="731521" y="4365345"/>
            <a:ext cx="4417324" cy="1138810"/>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1" name="テキスト プレースホルダー 47">
            <a:extLst>
              <a:ext uri="{FF2B5EF4-FFF2-40B4-BE49-F238E27FC236}">
                <a16:creationId xmlns:a16="http://schemas.microsoft.com/office/drawing/2014/main" id="{9E24FA5F-2D23-0D4A-1DBE-60D3369D19D2}"/>
              </a:ext>
            </a:extLst>
          </p:cNvPr>
          <p:cNvSpPr>
            <a:spLocks noGrp="1"/>
          </p:cNvSpPr>
          <p:nvPr>
            <p:ph type="body" sz="quarter" idx="14" hasCustomPrompt="1"/>
          </p:nvPr>
        </p:nvSpPr>
        <p:spPr>
          <a:xfrm>
            <a:off x="5399220" y="1662803"/>
            <a:ext cx="6171861" cy="355920"/>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2" name="テキスト プレースホルダー 47">
            <a:extLst>
              <a:ext uri="{FF2B5EF4-FFF2-40B4-BE49-F238E27FC236}">
                <a16:creationId xmlns:a16="http://schemas.microsoft.com/office/drawing/2014/main" id="{6EFBC585-1039-25CF-84B5-C66D3EF954E7}"/>
              </a:ext>
            </a:extLst>
          </p:cNvPr>
          <p:cNvSpPr>
            <a:spLocks noGrp="1"/>
          </p:cNvSpPr>
          <p:nvPr>
            <p:ph type="body" sz="quarter" idx="15" hasCustomPrompt="1"/>
          </p:nvPr>
        </p:nvSpPr>
        <p:spPr>
          <a:xfrm>
            <a:off x="5399220" y="2237173"/>
            <a:ext cx="6171861" cy="368250"/>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3" name="テキスト プレースホルダー 47">
            <a:extLst>
              <a:ext uri="{FF2B5EF4-FFF2-40B4-BE49-F238E27FC236}">
                <a16:creationId xmlns:a16="http://schemas.microsoft.com/office/drawing/2014/main" id="{AA848D75-8D12-D45F-F516-179763A7C050}"/>
              </a:ext>
            </a:extLst>
          </p:cNvPr>
          <p:cNvSpPr>
            <a:spLocks noGrp="1"/>
          </p:cNvSpPr>
          <p:nvPr>
            <p:ph type="body" sz="quarter" idx="16" hasCustomPrompt="1"/>
          </p:nvPr>
        </p:nvSpPr>
        <p:spPr>
          <a:xfrm>
            <a:off x="5399219" y="2823873"/>
            <a:ext cx="6171861" cy="368248"/>
          </a:xfrm>
          <a:prstGeom prst="rect">
            <a:avLst/>
          </a:prstGeom>
        </p:spPr>
        <p:txBody>
          <a:bodyPr/>
          <a:lstStyle>
            <a:lvl1pPr marL="0" inden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4" name="テキスト プレースホルダー 47">
            <a:extLst>
              <a:ext uri="{FF2B5EF4-FFF2-40B4-BE49-F238E27FC236}">
                <a16:creationId xmlns:a16="http://schemas.microsoft.com/office/drawing/2014/main" id="{20FA80AC-5931-FCC0-5622-D0DB48A120C1}"/>
              </a:ext>
            </a:extLst>
          </p:cNvPr>
          <p:cNvSpPr>
            <a:spLocks noGrp="1"/>
          </p:cNvSpPr>
          <p:nvPr>
            <p:ph type="body" sz="quarter" idx="17" hasCustomPrompt="1"/>
          </p:nvPr>
        </p:nvSpPr>
        <p:spPr>
          <a:xfrm>
            <a:off x="5396212" y="3666479"/>
            <a:ext cx="3026259" cy="816744"/>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6" name="テキスト プレースホルダー 47">
            <a:extLst>
              <a:ext uri="{FF2B5EF4-FFF2-40B4-BE49-F238E27FC236}">
                <a16:creationId xmlns:a16="http://schemas.microsoft.com/office/drawing/2014/main" id="{AF972CA0-06AA-B330-E473-639313836DA6}"/>
              </a:ext>
            </a:extLst>
          </p:cNvPr>
          <p:cNvSpPr>
            <a:spLocks noGrp="1"/>
          </p:cNvSpPr>
          <p:nvPr>
            <p:ph type="body" sz="quarter" idx="18" hasCustomPrompt="1"/>
          </p:nvPr>
        </p:nvSpPr>
        <p:spPr>
          <a:xfrm>
            <a:off x="5396212" y="4679543"/>
            <a:ext cx="3026255" cy="833669"/>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7" name="テキスト プレースホルダー 47">
            <a:extLst>
              <a:ext uri="{FF2B5EF4-FFF2-40B4-BE49-F238E27FC236}">
                <a16:creationId xmlns:a16="http://schemas.microsoft.com/office/drawing/2014/main" id="{F281C9BE-791B-D1D3-D9FF-90DE7AEF996F}"/>
              </a:ext>
            </a:extLst>
          </p:cNvPr>
          <p:cNvSpPr>
            <a:spLocks noGrp="1"/>
          </p:cNvSpPr>
          <p:nvPr>
            <p:ph type="body" sz="quarter" idx="19" hasCustomPrompt="1"/>
          </p:nvPr>
        </p:nvSpPr>
        <p:spPr>
          <a:xfrm>
            <a:off x="8528858" y="3664804"/>
            <a:ext cx="3039530" cy="816743"/>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58" name="テキスト プレースホルダー 47">
            <a:extLst>
              <a:ext uri="{FF2B5EF4-FFF2-40B4-BE49-F238E27FC236}">
                <a16:creationId xmlns:a16="http://schemas.microsoft.com/office/drawing/2014/main" id="{1C5234B0-D04B-A7B1-9A1E-D8CAEEDCC4D3}"/>
              </a:ext>
            </a:extLst>
          </p:cNvPr>
          <p:cNvSpPr>
            <a:spLocks noGrp="1"/>
          </p:cNvSpPr>
          <p:nvPr>
            <p:ph type="body" sz="quarter" idx="20" hasCustomPrompt="1"/>
          </p:nvPr>
        </p:nvSpPr>
        <p:spPr>
          <a:xfrm>
            <a:off x="8528856" y="4679543"/>
            <a:ext cx="3039530" cy="833669"/>
          </a:xfrm>
          <a:prstGeom prst="rect">
            <a:avLst/>
          </a:prstGeom>
        </p:spPr>
        <p:txBody>
          <a:bodyPr/>
          <a:lstStyle>
            <a:lvl1pPr marL="171450" indent="-171450">
              <a:buFont typeface="Arial" panose="020B0604020202020204" pitchFamily="34" charset="0"/>
              <a:buChar char="•"/>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cxnSp>
        <p:nvCxnSpPr>
          <p:cNvPr id="59" name="直線コネクタ 58">
            <a:extLst>
              <a:ext uri="{FF2B5EF4-FFF2-40B4-BE49-F238E27FC236}">
                <a16:creationId xmlns:a16="http://schemas.microsoft.com/office/drawing/2014/main" id="{E97DCE5D-39C0-A0CB-271A-8A602527C7CA}"/>
              </a:ext>
            </a:extLst>
          </p:cNvPr>
          <p:cNvCxnSpPr>
            <a:cxnSpLocks/>
          </p:cNvCxnSpPr>
          <p:nvPr userDrawn="1"/>
        </p:nvCxnSpPr>
        <p:spPr>
          <a:xfrm>
            <a:off x="1422359" y="5691710"/>
            <a:ext cx="0" cy="388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プレースホルダー 47">
            <a:extLst>
              <a:ext uri="{FF2B5EF4-FFF2-40B4-BE49-F238E27FC236}">
                <a16:creationId xmlns:a16="http://schemas.microsoft.com/office/drawing/2014/main" id="{86C35BD3-61F6-45BE-F54D-A93E07BCA58D}"/>
              </a:ext>
            </a:extLst>
          </p:cNvPr>
          <p:cNvSpPr>
            <a:spLocks noGrp="1"/>
          </p:cNvSpPr>
          <p:nvPr>
            <p:ph type="body" sz="quarter" idx="21" hasCustomPrompt="1"/>
          </p:nvPr>
        </p:nvSpPr>
        <p:spPr>
          <a:xfrm>
            <a:off x="1546170" y="5656025"/>
            <a:ext cx="10024910" cy="424365"/>
          </a:xfrm>
          <a:prstGeom prst="rect">
            <a:avLst/>
          </a:prstGeom>
        </p:spPr>
        <p:txBody>
          <a:bodyPr/>
          <a:lstStyle>
            <a:lvl1pPr marL="0" indent="0">
              <a:buFont typeface="Arial" panose="020B0604020202020204" pitchFamily="34" charset="0"/>
              <a:buNone/>
              <a:defRPr sz="1000">
                <a:ea typeface="SST Japanese Pro Regular" panose="020B0504030504020204"/>
              </a:defRPr>
            </a:lvl1pPr>
            <a:lvl2pPr marL="457138" indent="0">
              <a:buNone/>
              <a:defRPr sz="1100"/>
            </a:lvl2pPr>
            <a:lvl3pPr marL="914277" indent="0">
              <a:buNone/>
              <a:defRPr sz="1100"/>
            </a:lvl3pPr>
            <a:lvl4pPr marL="1371416" indent="0">
              <a:buNone/>
              <a:defRPr sz="1100"/>
            </a:lvl4pPr>
            <a:lvl5pPr marL="1828556" indent="0">
              <a:buNone/>
              <a:defRPr sz="1100"/>
            </a:lvl5pPr>
          </a:lstStyle>
          <a:p>
            <a:pPr lvl="0"/>
            <a:r>
              <a:rPr kumimoji="1" lang="ja-JP" altLang="en-US"/>
              <a:t>テキストを入力</a:t>
            </a:r>
          </a:p>
        </p:txBody>
      </p:sp>
      <p:sp>
        <p:nvSpPr>
          <p:cNvPr id="63" name="図プレースホルダー 62">
            <a:extLst>
              <a:ext uri="{FF2B5EF4-FFF2-40B4-BE49-F238E27FC236}">
                <a16:creationId xmlns:a16="http://schemas.microsoft.com/office/drawing/2014/main" id="{104E11E1-8450-0717-DBB2-863F2DF556A8}"/>
              </a:ext>
            </a:extLst>
          </p:cNvPr>
          <p:cNvSpPr>
            <a:spLocks noGrp="1"/>
          </p:cNvSpPr>
          <p:nvPr>
            <p:ph type="pic" sz="quarter" idx="22" hasCustomPrompt="1"/>
          </p:nvPr>
        </p:nvSpPr>
        <p:spPr>
          <a:xfrm>
            <a:off x="3488925" y="2509190"/>
            <a:ext cx="1659920" cy="1228725"/>
          </a:xfrm>
          <a:prstGeom prst="rect">
            <a:avLst/>
          </a:prstGeom>
        </p:spPr>
        <p:txBody>
          <a:bodyPr/>
          <a:lstStyle>
            <a:lvl1pPr marL="0" indent="0">
              <a:buNone/>
              <a:defRPr sz="1100">
                <a:ea typeface="SST Japanese Pro Regular" panose="020B0504030504020204"/>
              </a:defRPr>
            </a:lvl1pPr>
          </a:lstStyle>
          <a:p>
            <a:r>
              <a:rPr kumimoji="1" lang="ja-JP" altLang="en-US" sz="1100">
                <a:ea typeface="SST Japanese Pro Regular" panose="020B0504030504020204"/>
              </a:rPr>
              <a:t>イメージ</a:t>
            </a:r>
            <a:endParaRPr kumimoji="1" lang="ja-JP" altLang="en-US"/>
          </a:p>
        </p:txBody>
      </p:sp>
      <p:sp>
        <p:nvSpPr>
          <p:cNvPr id="64" name="図プレースホルダー 62">
            <a:extLst>
              <a:ext uri="{FF2B5EF4-FFF2-40B4-BE49-F238E27FC236}">
                <a16:creationId xmlns:a16="http://schemas.microsoft.com/office/drawing/2014/main" id="{FA732DAE-8B3C-6463-5DBA-92B2831C227F}"/>
              </a:ext>
            </a:extLst>
          </p:cNvPr>
          <p:cNvSpPr>
            <a:spLocks noGrp="1"/>
          </p:cNvSpPr>
          <p:nvPr>
            <p:ph type="pic" sz="quarter" idx="23" hasCustomPrompt="1"/>
          </p:nvPr>
        </p:nvSpPr>
        <p:spPr>
          <a:xfrm>
            <a:off x="10241281" y="1221971"/>
            <a:ext cx="1327106" cy="796752"/>
          </a:xfrm>
          <a:prstGeom prst="rect">
            <a:avLst/>
          </a:prstGeom>
        </p:spPr>
        <p:txBody>
          <a:bodyPr/>
          <a:lstStyle>
            <a:lvl1pPr marL="0" indent="0">
              <a:buNone/>
              <a:defRPr sz="1100">
                <a:ea typeface="SST Japanese Pro Regular" panose="020B0504030504020204"/>
              </a:defRPr>
            </a:lvl1pPr>
          </a:lstStyle>
          <a:p>
            <a:r>
              <a:rPr kumimoji="1" lang="ja-JP" altLang="en-US" sz="1100">
                <a:ea typeface="SST Japanese Pro Regular" panose="020B0504030504020204"/>
              </a:rPr>
              <a:t>イメージ</a:t>
            </a:r>
            <a:endParaRPr kumimoji="1" lang="ja-JP" altLang="en-US"/>
          </a:p>
        </p:txBody>
      </p:sp>
    </p:spTree>
    <p:extLst>
      <p:ext uri="{BB962C8B-B14F-4D97-AF65-F5344CB8AC3E}">
        <p14:creationId xmlns:p14="http://schemas.microsoft.com/office/powerpoint/2010/main" val="7801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15">
          <p15:clr>
            <a:srgbClr val="FBAE40"/>
          </p15:clr>
        </p15:guide>
        <p15:guide id="3" pos="7473">
          <p15:clr>
            <a:srgbClr val="FBAE40"/>
          </p15:clr>
        </p15:guide>
        <p15:guide id="4" orient="horz" pos="210">
          <p15:clr>
            <a:srgbClr val="FBAE40"/>
          </p15:clr>
        </p15:guide>
        <p15:guide id="5" orient="horz" pos="437">
          <p15:clr>
            <a:srgbClr val="FBAE40"/>
          </p15:clr>
        </p15:guide>
        <p15:guide id="6" orient="horz" pos="890">
          <p15:clr>
            <a:srgbClr val="FBAE40"/>
          </p15:clr>
        </p15:guide>
        <p15:guide id="7" orient="horz" pos="411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
          <p:cNvPicPr preferRelativeResize="0"/>
          <p:nvPr/>
        </p:nvPicPr>
        <p:blipFill rotWithShape="1">
          <a:blip r:embed="rId3">
            <a:alphaModFix/>
          </a:blip>
          <a:srcRect r="21889"/>
          <a:stretch/>
        </p:blipFill>
        <p:spPr>
          <a:xfrm>
            <a:off x="0" y="6537818"/>
            <a:ext cx="12192000" cy="320182"/>
          </a:xfrm>
          <a:prstGeom prst="rect">
            <a:avLst/>
          </a:prstGeom>
          <a:noFill/>
          <a:ln>
            <a:noFill/>
          </a:ln>
        </p:spPr>
      </p:pic>
      <p:sp>
        <p:nvSpPr>
          <p:cNvPr id="11" name="Google Shape;11;p17"/>
          <p:cNvSpPr/>
          <p:nvPr/>
        </p:nvSpPr>
        <p:spPr>
          <a:xfrm>
            <a:off x="10644336" y="6540169"/>
            <a:ext cx="1547664" cy="317831"/>
          </a:xfrm>
          <a:prstGeom prst="rect">
            <a:avLst/>
          </a:prstGeom>
          <a:solidFill>
            <a:srgbClr val="DC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200" b="0" i="0" u="none" strike="noStrike" cap="none">
                <a:solidFill>
                  <a:schemeClr val="lt1"/>
                </a:solidFill>
                <a:latin typeface="Arial"/>
                <a:ea typeface="Arial"/>
                <a:cs typeface="Arial"/>
                <a:sym typeface="Arial"/>
              </a:rPr>
              <a:t>Confidential</a:t>
            </a:r>
            <a:endParaRPr sz="1200" b="0" i="0" u="none" strike="noStrike" cap="none">
              <a:solidFill>
                <a:schemeClr val="lt1"/>
              </a:solidFill>
              <a:latin typeface="Arial"/>
              <a:ea typeface="Arial"/>
              <a:cs typeface="Arial"/>
              <a:sym typeface="Arial"/>
            </a:endParaRPr>
          </a:p>
        </p:txBody>
      </p:sp>
      <p:sp>
        <p:nvSpPr>
          <p:cNvPr id="12" name="Google Shape;12;p17"/>
          <p:cNvSpPr txBo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854" marR="0" lvl="0" indent="-215854" algn="l" rtl="0">
              <a:spcBef>
                <a:spcPts val="0"/>
              </a:spcBef>
              <a:spcAft>
                <a:spcPts val="0"/>
              </a:spcAft>
              <a:buClr>
                <a:srgbClr val="0E0E3A"/>
              </a:buClr>
              <a:buSzPts val="2000"/>
              <a:buFont typeface="Arial"/>
              <a:buNone/>
            </a:pPr>
            <a:endParaRPr sz="2000" b="0" i="0" u="none" strike="noStrike" cap="none">
              <a:solidFill>
                <a:srgbClr val="0E0E3A"/>
              </a:solidFill>
              <a:latin typeface="Arial"/>
              <a:ea typeface="Arial"/>
              <a:cs typeface="Arial"/>
              <a:sym typeface="Arial"/>
            </a:endParaRPr>
          </a:p>
        </p:txBody>
      </p:sp>
      <p:sp>
        <p:nvSpPr>
          <p:cNvPr id="13" name="Google Shape;13;p17"/>
          <p:cNvSpPr txBox="1"/>
          <p:nvPr/>
        </p:nvSpPr>
        <p:spPr>
          <a:xfrm>
            <a:off x="431375" y="358784"/>
            <a:ext cx="10177131"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i="0" u="none" strike="noStrike" cap="none">
              <a:solidFill>
                <a:srgbClr val="0E0E3A"/>
              </a:solidFill>
              <a:latin typeface="Arial"/>
              <a:ea typeface="Arial"/>
              <a:cs typeface="Arial"/>
              <a:sym typeface="Arial"/>
            </a:endParaRPr>
          </a:p>
        </p:txBody>
      </p:sp>
      <p:sp>
        <p:nvSpPr>
          <p:cNvPr id="14" name="Google Shape;14;p17"/>
          <p:cNvSpPr txBox="1"/>
          <p:nvPr/>
        </p:nvSpPr>
        <p:spPr>
          <a:xfrm>
            <a:off x="812800" y="1752600"/>
            <a:ext cx="10972800" cy="4525963"/>
          </a:xfrm>
          <a:prstGeom prst="rect">
            <a:avLst/>
          </a:prstGeom>
          <a:noFill/>
          <a:ln>
            <a:noFill/>
          </a:ln>
        </p:spPr>
        <p:txBody>
          <a:bodyPr spcFirstLastPara="1" wrap="square" lIns="91425" tIns="45700" rIns="91425" bIns="45700" anchor="t" anchorCtr="0">
            <a:noAutofit/>
          </a:bodyPr>
          <a:lstStyle/>
          <a:p>
            <a:pPr marL="342854" marR="0" lvl="0" indent="-215854" algn="l" rtl="0">
              <a:spcBef>
                <a:spcPts val="0"/>
              </a:spcBef>
              <a:spcAft>
                <a:spcPts val="0"/>
              </a:spcAft>
              <a:buClr>
                <a:srgbClr val="0E0E3A"/>
              </a:buClr>
              <a:buSzPts val="2000"/>
              <a:buFont typeface="Arial"/>
              <a:buNone/>
            </a:pPr>
            <a:endParaRPr sz="2000" b="0" i="0" u="none" strike="noStrike" cap="none">
              <a:solidFill>
                <a:srgbClr val="0E0E3A"/>
              </a:solidFill>
              <a:latin typeface="Arial"/>
              <a:ea typeface="Arial"/>
              <a:cs typeface="Arial"/>
              <a:sym typeface="Arial"/>
            </a:endParaRPr>
          </a:p>
        </p:txBody>
      </p:sp>
      <p:sp>
        <p:nvSpPr>
          <p:cNvPr id="15" name="Google Shape;15;p17"/>
          <p:cNvSpPr txBox="1"/>
          <p:nvPr/>
        </p:nvSpPr>
        <p:spPr>
          <a:xfrm>
            <a:off x="9831242" y="6652690"/>
            <a:ext cx="134652" cy="13849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ja-JP"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16" name="Google Shape;16;p17"/>
          <p:cNvSpPr txBox="1"/>
          <p:nvPr/>
        </p:nvSpPr>
        <p:spPr>
          <a:xfrm>
            <a:off x="2234852" y="6597566"/>
            <a:ext cx="216324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800" b="1" i="0" u="none" strike="noStrike" cap="none">
                <a:solidFill>
                  <a:schemeClr val="lt1"/>
                </a:solidFill>
                <a:latin typeface="Arial"/>
                <a:ea typeface="Arial"/>
                <a:cs typeface="Arial"/>
                <a:sym typeface="Arial"/>
              </a:rPr>
              <a:t>無断複写・複製・転載はご遠慮ください</a:t>
            </a:r>
            <a:endParaRPr/>
          </a:p>
        </p:txBody>
      </p:sp>
    </p:spTree>
  </p:cSld>
  <p:clrMap bg1="lt1" tx1="dk1" bg2="dk2" tx2="lt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636E862-0F4B-4BE8-AF0F-D69BC178DD20}"/>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21890"/>
          <a:stretch/>
        </p:blipFill>
        <p:spPr>
          <a:xfrm>
            <a:off x="0" y="6537818"/>
            <a:ext cx="12192000" cy="320182"/>
          </a:xfrm>
          <a:prstGeom prst="rect">
            <a:avLst/>
          </a:prstGeom>
        </p:spPr>
      </p:pic>
      <p:sp>
        <p:nvSpPr>
          <p:cNvPr id="3" name="正方形/長方形 2">
            <a:extLst>
              <a:ext uri="{FF2B5EF4-FFF2-40B4-BE49-F238E27FC236}">
                <a16:creationId xmlns:a16="http://schemas.microsoft.com/office/drawing/2014/main" id="{0D1EA77D-199F-18FB-32C3-5CA604845F8A}"/>
              </a:ext>
            </a:extLst>
          </p:cNvPr>
          <p:cNvSpPr/>
          <p:nvPr userDrawn="1"/>
        </p:nvSpPr>
        <p:spPr>
          <a:xfrm>
            <a:off x="10644336" y="6540169"/>
            <a:ext cx="1547664" cy="317831"/>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dirty="0">
                <a:solidFill>
                  <a:schemeClr val="bg1"/>
                </a:solidFill>
                <a:latin typeface="SST" panose="020B0504030504020204" pitchFamily="34" charset="0"/>
                <a:ea typeface="Meiryo UI" panose="020B0604030504040204" pitchFamily="50" charset="-128"/>
                <a:cs typeface="Arial" panose="020B0604020202020204" pitchFamily="34" charset="0"/>
              </a:rPr>
              <a:t>Confidential</a:t>
            </a:r>
            <a:endParaRPr kumimoji="1" lang="ja-JP" altLang="en-US" sz="1200" dirty="0">
              <a:solidFill>
                <a:schemeClr val="bg1"/>
              </a:solidFill>
              <a:latin typeface="SST" panose="020B0504030504020204" pitchFamily="34" charset="0"/>
              <a:ea typeface="Meiryo UI" panose="020B0604030504040204" pitchFamily="50" charset="-128"/>
              <a:cs typeface="Arial" panose="020B0604020202020204" pitchFamily="34" charset="0"/>
            </a:endParaRPr>
          </a:p>
        </p:txBody>
      </p:sp>
      <p:sp>
        <p:nvSpPr>
          <p:cNvPr id="7" name="コンテンツ プレースホルダ 2"/>
          <p:cNvSpPr txBox="1">
            <a:spLocks/>
          </p:cNvSpPr>
          <p:nvPr userDrawn="1"/>
        </p:nvSpPr>
        <p:spPr>
          <a:xfrm>
            <a:off x="609600" y="1600201"/>
            <a:ext cx="10972800" cy="4525963"/>
          </a:xfrm>
          <a:prstGeom prst="rect">
            <a:avLst/>
          </a:prstGeom>
        </p:spPr>
        <p:txBody>
          <a:bodyPr/>
          <a:lstStyle>
            <a:lvl1pPr marL="342854" indent="-342854" algn="l" defTabSz="457140" rtl="0" eaLnBrk="0" fontAlgn="base" hangingPunct="0">
              <a:spcBef>
                <a:spcPct val="20000"/>
              </a:spcBef>
              <a:spcAft>
                <a:spcPct val="0"/>
              </a:spcAft>
              <a:buFont typeface="Arial" charset="0"/>
              <a:buChar char="•"/>
              <a:defRPr kumimoji="1" sz="2000">
                <a:solidFill>
                  <a:srgbClr val="0E0E3A"/>
                </a:solidFill>
                <a:latin typeface="SST Japanese Pro Regular" pitchFamily="34" charset="-128"/>
                <a:ea typeface="SST Japanese Pro Regular" pitchFamily="34" charset="-128"/>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1800">
                <a:solidFill>
                  <a:srgbClr val="0E0E3A"/>
                </a:solidFill>
                <a:latin typeface="SST Japanese Pro Regular" pitchFamily="34" charset="-128"/>
                <a:ea typeface="SST Japanese Pro Regular" pitchFamily="34" charset="-128"/>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1600">
                <a:solidFill>
                  <a:srgbClr val="0E0E3A"/>
                </a:solidFill>
                <a:latin typeface="SST Japanese Pro Regular" pitchFamily="34" charset="-128"/>
                <a:ea typeface="SST Japanese Pro Regular" pitchFamily="34" charset="-128"/>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1400">
                <a:solidFill>
                  <a:srgbClr val="0E0E3A"/>
                </a:solidFill>
                <a:latin typeface="SST Japanese Pro Regular" pitchFamily="34" charset="-128"/>
                <a:ea typeface="SST Japanese Pro Regular" pitchFamily="34" charset="-128"/>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sz="1200">
                <a:solidFill>
                  <a:srgbClr val="0E0E3A"/>
                </a:solidFill>
                <a:latin typeface="SST Japanese Pro Regular" pitchFamily="34" charset="-128"/>
                <a:ea typeface="SST Japanese Pro Regular" pitchFamily="34" charset="-128"/>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a:lstStyle>
          <a:p>
            <a:endParaRPr lang="ja-JP" altLang="en-US" sz="2000" kern="0"/>
          </a:p>
        </p:txBody>
      </p:sp>
      <p:sp>
        <p:nvSpPr>
          <p:cNvPr id="8" name="タイトル 1"/>
          <p:cNvSpPr txBox="1">
            <a:spLocks/>
          </p:cNvSpPr>
          <p:nvPr userDrawn="1"/>
        </p:nvSpPr>
        <p:spPr>
          <a:xfrm>
            <a:off x="431375" y="358784"/>
            <a:ext cx="10177131" cy="447675"/>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endParaRPr lang="ja-JP" altLang="en-US" sz="2400" kern="0"/>
          </a:p>
        </p:txBody>
      </p:sp>
      <p:sp>
        <p:nvSpPr>
          <p:cNvPr id="9" name="コンテンツ プレースホルダ 2"/>
          <p:cNvSpPr txBox="1">
            <a:spLocks/>
          </p:cNvSpPr>
          <p:nvPr userDrawn="1"/>
        </p:nvSpPr>
        <p:spPr>
          <a:xfrm>
            <a:off x="812800" y="1752600"/>
            <a:ext cx="10972800" cy="4525963"/>
          </a:xfrm>
          <a:prstGeom prst="rect">
            <a:avLst/>
          </a:prstGeom>
        </p:spPr>
        <p:txBody>
          <a:bodyPr/>
          <a:lstStyle>
            <a:lvl1pPr marL="342854" indent="-342854" algn="l" defTabSz="457140" rtl="0" eaLnBrk="0" fontAlgn="base" hangingPunct="0">
              <a:spcBef>
                <a:spcPct val="20000"/>
              </a:spcBef>
              <a:spcAft>
                <a:spcPct val="0"/>
              </a:spcAft>
              <a:buFont typeface="Arial" charset="0"/>
              <a:buChar char="•"/>
              <a:defRPr kumimoji="1" sz="2000">
                <a:solidFill>
                  <a:srgbClr val="0E0E3A"/>
                </a:solidFill>
                <a:latin typeface="SST Japanese Pro Regular" pitchFamily="34" charset="-128"/>
                <a:ea typeface="SST Japanese Pro Regular" pitchFamily="34" charset="-128"/>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1800">
                <a:solidFill>
                  <a:srgbClr val="0E0E3A"/>
                </a:solidFill>
                <a:latin typeface="SST Japanese Pro Regular" pitchFamily="34" charset="-128"/>
                <a:ea typeface="SST Japanese Pro Regular" pitchFamily="34" charset="-128"/>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1600">
                <a:solidFill>
                  <a:srgbClr val="0E0E3A"/>
                </a:solidFill>
                <a:latin typeface="SST Japanese Pro Regular" pitchFamily="34" charset="-128"/>
                <a:ea typeface="SST Japanese Pro Regular" pitchFamily="34" charset="-128"/>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1400">
                <a:solidFill>
                  <a:srgbClr val="0E0E3A"/>
                </a:solidFill>
                <a:latin typeface="SST Japanese Pro Regular" pitchFamily="34" charset="-128"/>
                <a:ea typeface="SST Japanese Pro Regular" pitchFamily="34" charset="-128"/>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sz="1200">
                <a:solidFill>
                  <a:srgbClr val="0E0E3A"/>
                </a:solidFill>
                <a:latin typeface="SST Japanese Pro Regular" pitchFamily="34" charset="-128"/>
                <a:ea typeface="SST Japanese Pro Regular" pitchFamily="34" charset="-128"/>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a:lstStyle>
          <a:p>
            <a:endParaRPr lang="ja-JP" altLang="en-US" sz="2000" kern="0"/>
          </a:p>
        </p:txBody>
      </p:sp>
      <p:sp>
        <p:nvSpPr>
          <p:cNvPr id="13" name="テキスト ボックス 12">
            <a:extLst>
              <a:ext uri="{FF2B5EF4-FFF2-40B4-BE49-F238E27FC236}">
                <a16:creationId xmlns:a16="http://schemas.microsoft.com/office/drawing/2014/main" id="{4F21E66A-0C75-48F9-8513-018CA8A3336D}"/>
              </a:ext>
            </a:extLst>
          </p:cNvPr>
          <p:cNvSpPr txBox="1"/>
          <p:nvPr userDrawn="1"/>
        </p:nvSpPr>
        <p:spPr>
          <a:xfrm>
            <a:off x="9831242" y="6652690"/>
            <a:ext cx="134652" cy="138499"/>
          </a:xfrm>
          <a:prstGeom prst="rect">
            <a:avLst/>
          </a:prstGeom>
          <a:noFill/>
        </p:spPr>
        <p:txBody>
          <a:bodyPr wrap="none" lIns="0" tIns="0" rIns="0" bIns="0" rtlCol="0">
            <a:spAutoFit/>
          </a:bodyPr>
          <a:lstStyle/>
          <a:p>
            <a:pPr algn="r"/>
            <a:fld id="{E37363DB-1377-DD45-B074-12299B33D191}" type="slidenum">
              <a:rPr kumimoji="1" lang="en-US" altLang="ja-JP" sz="900" dirty="0">
                <a:solidFill>
                  <a:schemeClr val="bg1"/>
                </a:solidFill>
                <a:latin typeface="SST" panose="020B0504030504020204" pitchFamily="34" charset="0"/>
                <a:ea typeface="SST Japanese Pro" panose="020B0504030504020204" pitchFamily="34" charset="-128"/>
                <a:cs typeface="Arial" panose="020B0604020202020204" pitchFamily="34" charset="0"/>
              </a:rPr>
              <a:t>‹#›</a:t>
            </a:fld>
            <a:endParaRPr kumimoji="1" lang="ja-JP" altLang="en-US" sz="900">
              <a:solidFill>
                <a:schemeClr val="bg1"/>
              </a:solidFill>
              <a:latin typeface="SST" panose="020B0504030504020204" pitchFamily="34" charset="0"/>
              <a:ea typeface="SST Japanese Pro" panose="020B050403050402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3675384D-6602-2D28-385D-C46FD1ABEA91}"/>
              </a:ext>
            </a:extLst>
          </p:cNvPr>
          <p:cNvSpPr txBox="1"/>
          <p:nvPr userDrawn="1"/>
        </p:nvSpPr>
        <p:spPr>
          <a:xfrm>
            <a:off x="2234852" y="6597566"/>
            <a:ext cx="2163242" cy="215444"/>
          </a:xfrm>
          <a:prstGeom prst="rect">
            <a:avLst/>
          </a:prstGeom>
          <a:noFill/>
        </p:spPr>
        <p:txBody>
          <a:bodyPr wrap="square" rtlCol="0">
            <a:spAutoFit/>
          </a:bodyPr>
          <a:lstStyle/>
          <a:p>
            <a:r>
              <a:rPr kumimoji="1" lang="ja-JP" altLang="en-US" sz="800" b="1">
                <a:solidFill>
                  <a:schemeClr val="bg1"/>
                </a:solidFill>
                <a:latin typeface="SST Japanese Pro Regular" pitchFamily="34" charset="-128"/>
                <a:ea typeface="SST Japanese Pro Regular" pitchFamily="34" charset="-128"/>
              </a:rPr>
              <a:t>無断複写・複製・転載はご遠慮ください</a:t>
            </a:r>
          </a:p>
        </p:txBody>
      </p:sp>
    </p:spTree>
    <p:extLst>
      <p:ext uri="{BB962C8B-B14F-4D97-AF65-F5344CB8AC3E}">
        <p14:creationId xmlns:p14="http://schemas.microsoft.com/office/powerpoint/2010/main" val="19342820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40" rtl="0" eaLnBrk="0" fontAlgn="base" hangingPunct="0">
        <a:spcBef>
          <a:spcPct val="0"/>
        </a:spcBef>
        <a:spcAft>
          <a:spcPct val="0"/>
        </a:spcAft>
        <a:defRPr kumimoji="1" sz="20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p:titleStyle>
    <p:bodyStyle>
      <a:lvl1pPr marL="342854" indent="-342854" algn="l" defTabSz="457140" rtl="0" eaLnBrk="0" fontAlgn="base" hangingPunct="0">
        <a:spcBef>
          <a:spcPct val="20000"/>
        </a:spcBef>
        <a:spcAft>
          <a:spcPct val="0"/>
        </a:spcAft>
        <a:buFont typeface="Arial" charset="0"/>
        <a:buChar char="•"/>
        <a:defRPr kumimoji="1" sz="3200">
          <a:solidFill>
            <a:srgbClr val="0E0E3A"/>
          </a:solidFill>
          <a:latin typeface="Calibri" pitchFamily="34" charset="0"/>
          <a:ea typeface="+mn-ea"/>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2800">
          <a:solidFill>
            <a:srgbClr val="0E0E3A"/>
          </a:solidFill>
          <a:latin typeface="Calibri" pitchFamily="34" charset="0"/>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2400">
          <a:solidFill>
            <a:srgbClr val="0E0E3A"/>
          </a:solidFill>
          <a:latin typeface="Calibri" pitchFamily="34" charset="0"/>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2000">
          <a:solidFill>
            <a:srgbClr val="0E0E3A"/>
          </a:solidFill>
          <a:latin typeface="Calibri" pitchFamily="34" charset="0"/>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a:solidFill>
            <a:srgbClr val="0E0E3A"/>
          </a:solidFill>
          <a:latin typeface="Calibri" pitchFamily="34" charset="0"/>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p:bodyStyle>
    <p:otherStyle>
      <a:defPPr>
        <a:defRPr lang="ja-JP"/>
      </a:defPPr>
      <a:lvl1pPr marL="0" algn="l" defTabSz="914278" rtl="0" eaLnBrk="1" latinLnBrk="0" hangingPunct="1">
        <a:defRPr kumimoji="1" sz="1800" kern="1200">
          <a:solidFill>
            <a:schemeClr val="tx1"/>
          </a:solidFill>
          <a:latin typeface="+mn-lt"/>
          <a:ea typeface="+mn-ea"/>
          <a:cs typeface="+mn-cs"/>
        </a:defRPr>
      </a:lvl1pPr>
      <a:lvl2pPr marL="457140" algn="l" defTabSz="914278" rtl="0" eaLnBrk="1" latinLnBrk="0" hangingPunct="1">
        <a:defRPr kumimoji="1" sz="1800" kern="1200">
          <a:solidFill>
            <a:schemeClr val="tx1"/>
          </a:solidFill>
          <a:latin typeface="+mn-lt"/>
          <a:ea typeface="+mn-ea"/>
          <a:cs typeface="+mn-cs"/>
        </a:defRPr>
      </a:lvl2pPr>
      <a:lvl3pPr marL="914278" algn="l" defTabSz="914278" rtl="0" eaLnBrk="1" latinLnBrk="0" hangingPunct="1">
        <a:defRPr kumimoji="1" sz="1800" kern="1200">
          <a:solidFill>
            <a:schemeClr val="tx1"/>
          </a:solidFill>
          <a:latin typeface="+mn-lt"/>
          <a:ea typeface="+mn-ea"/>
          <a:cs typeface="+mn-cs"/>
        </a:defRPr>
      </a:lvl3pPr>
      <a:lvl4pPr marL="1371417" algn="l" defTabSz="914278" rtl="0" eaLnBrk="1" latinLnBrk="0" hangingPunct="1">
        <a:defRPr kumimoji="1" sz="1800" kern="1200">
          <a:solidFill>
            <a:schemeClr val="tx1"/>
          </a:solidFill>
          <a:latin typeface="+mn-lt"/>
          <a:ea typeface="+mn-ea"/>
          <a:cs typeface="+mn-cs"/>
        </a:defRPr>
      </a:lvl4pPr>
      <a:lvl5pPr marL="1828556" algn="l" defTabSz="914278" rtl="0" eaLnBrk="1" latinLnBrk="0" hangingPunct="1">
        <a:defRPr kumimoji="1" sz="1800" kern="1200">
          <a:solidFill>
            <a:schemeClr val="tx1"/>
          </a:solidFill>
          <a:latin typeface="+mn-lt"/>
          <a:ea typeface="+mn-ea"/>
          <a:cs typeface="+mn-cs"/>
        </a:defRPr>
      </a:lvl5pPr>
      <a:lvl6pPr marL="2285696" algn="l" defTabSz="914278" rtl="0" eaLnBrk="1" latinLnBrk="0" hangingPunct="1">
        <a:defRPr kumimoji="1" sz="1800" kern="1200">
          <a:solidFill>
            <a:schemeClr val="tx1"/>
          </a:solidFill>
          <a:latin typeface="+mn-lt"/>
          <a:ea typeface="+mn-ea"/>
          <a:cs typeface="+mn-cs"/>
        </a:defRPr>
      </a:lvl6pPr>
      <a:lvl7pPr marL="2742834" algn="l" defTabSz="914278" rtl="0" eaLnBrk="1" latinLnBrk="0" hangingPunct="1">
        <a:defRPr kumimoji="1" sz="1800" kern="1200">
          <a:solidFill>
            <a:schemeClr val="tx1"/>
          </a:solidFill>
          <a:latin typeface="+mn-lt"/>
          <a:ea typeface="+mn-ea"/>
          <a:cs typeface="+mn-cs"/>
        </a:defRPr>
      </a:lvl7pPr>
      <a:lvl8pPr marL="3199972" algn="l" defTabSz="914278" rtl="0" eaLnBrk="1" latinLnBrk="0" hangingPunct="1">
        <a:defRPr kumimoji="1" sz="1800" kern="1200">
          <a:solidFill>
            <a:schemeClr val="tx1"/>
          </a:solidFill>
          <a:latin typeface="+mn-lt"/>
          <a:ea typeface="+mn-ea"/>
          <a:cs typeface="+mn-cs"/>
        </a:defRPr>
      </a:lvl8pPr>
      <a:lvl9pPr marL="3657112" algn="l" defTabSz="914278"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636E862-0F4B-4BE8-AF0F-D69BC178DD20}"/>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21890"/>
          <a:stretch/>
        </p:blipFill>
        <p:spPr>
          <a:xfrm>
            <a:off x="0" y="6537818"/>
            <a:ext cx="12192000" cy="320182"/>
          </a:xfrm>
          <a:prstGeom prst="rect">
            <a:avLst/>
          </a:prstGeom>
        </p:spPr>
      </p:pic>
      <p:sp>
        <p:nvSpPr>
          <p:cNvPr id="3" name="正方形/長方形 2">
            <a:extLst>
              <a:ext uri="{FF2B5EF4-FFF2-40B4-BE49-F238E27FC236}">
                <a16:creationId xmlns:a16="http://schemas.microsoft.com/office/drawing/2014/main" id="{0D1EA77D-199F-18FB-32C3-5CA604845F8A}"/>
              </a:ext>
            </a:extLst>
          </p:cNvPr>
          <p:cNvSpPr/>
          <p:nvPr userDrawn="1"/>
        </p:nvSpPr>
        <p:spPr>
          <a:xfrm>
            <a:off x="10644336" y="6540169"/>
            <a:ext cx="1547664" cy="317831"/>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dirty="0">
                <a:solidFill>
                  <a:schemeClr val="bg1"/>
                </a:solidFill>
                <a:latin typeface="SST" panose="020B0504030504020204" pitchFamily="34" charset="0"/>
                <a:ea typeface="Meiryo UI" panose="020B0604030504040204" pitchFamily="50" charset="-128"/>
                <a:cs typeface="Arial" panose="020B0604020202020204" pitchFamily="34" charset="0"/>
              </a:rPr>
              <a:t>Confidential</a:t>
            </a:r>
            <a:endParaRPr kumimoji="1" lang="ja-JP" altLang="en-US" sz="1200" dirty="0">
              <a:solidFill>
                <a:schemeClr val="bg1"/>
              </a:solidFill>
              <a:latin typeface="SST" panose="020B0504030504020204" pitchFamily="34" charset="0"/>
              <a:ea typeface="Meiryo UI" panose="020B0604030504040204" pitchFamily="50" charset="-128"/>
              <a:cs typeface="Arial" panose="020B0604020202020204" pitchFamily="34" charset="0"/>
            </a:endParaRPr>
          </a:p>
        </p:txBody>
      </p:sp>
      <p:sp>
        <p:nvSpPr>
          <p:cNvPr id="7" name="コンテンツ プレースホルダ 2"/>
          <p:cNvSpPr txBox="1">
            <a:spLocks/>
          </p:cNvSpPr>
          <p:nvPr userDrawn="1"/>
        </p:nvSpPr>
        <p:spPr>
          <a:xfrm>
            <a:off x="609600" y="1600201"/>
            <a:ext cx="10972800" cy="4525963"/>
          </a:xfrm>
          <a:prstGeom prst="rect">
            <a:avLst/>
          </a:prstGeom>
        </p:spPr>
        <p:txBody>
          <a:bodyPr/>
          <a:lstStyle>
            <a:lvl1pPr marL="342854" indent="-342854" algn="l" defTabSz="457140" rtl="0" eaLnBrk="0" fontAlgn="base" hangingPunct="0">
              <a:spcBef>
                <a:spcPct val="20000"/>
              </a:spcBef>
              <a:spcAft>
                <a:spcPct val="0"/>
              </a:spcAft>
              <a:buFont typeface="Arial" charset="0"/>
              <a:buChar char="•"/>
              <a:defRPr kumimoji="1" sz="2000">
                <a:solidFill>
                  <a:srgbClr val="0E0E3A"/>
                </a:solidFill>
                <a:latin typeface="SST Japanese Pro Regular" pitchFamily="34" charset="-128"/>
                <a:ea typeface="SST Japanese Pro Regular" pitchFamily="34" charset="-128"/>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1800">
                <a:solidFill>
                  <a:srgbClr val="0E0E3A"/>
                </a:solidFill>
                <a:latin typeface="SST Japanese Pro Regular" pitchFamily="34" charset="-128"/>
                <a:ea typeface="SST Japanese Pro Regular" pitchFamily="34" charset="-128"/>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1600">
                <a:solidFill>
                  <a:srgbClr val="0E0E3A"/>
                </a:solidFill>
                <a:latin typeface="SST Japanese Pro Regular" pitchFamily="34" charset="-128"/>
                <a:ea typeface="SST Japanese Pro Regular" pitchFamily="34" charset="-128"/>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1400">
                <a:solidFill>
                  <a:srgbClr val="0E0E3A"/>
                </a:solidFill>
                <a:latin typeface="SST Japanese Pro Regular" pitchFamily="34" charset="-128"/>
                <a:ea typeface="SST Japanese Pro Regular" pitchFamily="34" charset="-128"/>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sz="1200">
                <a:solidFill>
                  <a:srgbClr val="0E0E3A"/>
                </a:solidFill>
                <a:latin typeface="SST Japanese Pro Regular" pitchFamily="34" charset="-128"/>
                <a:ea typeface="SST Japanese Pro Regular" pitchFamily="34" charset="-128"/>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a:lstStyle>
          <a:p>
            <a:endParaRPr lang="ja-JP" altLang="en-US" sz="2000" kern="0"/>
          </a:p>
        </p:txBody>
      </p:sp>
      <p:sp>
        <p:nvSpPr>
          <p:cNvPr id="8" name="タイトル 1"/>
          <p:cNvSpPr txBox="1">
            <a:spLocks/>
          </p:cNvSpPr>
          <p:nvPr userDrawn="1"/>
        </p:nvSpPr>
        <p:spPr>
          <a:xfrm>
            <a:off x="431375" y="358784"/>
            <a:ext cx="10177131" cy="447675"/>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endParaRPr lang="ja-JP" altLang="en-US" sz="2400" kern="0"/>
          </a:p>
        </p:txBody>
      </p:sp>
      <p:sp>
        <p:nvSpPr>
          <p:cNvPr id="9" name="コンテンツ プレースホルダ 2"/>
          <p:cNvSpPr txBox="1">
            <a:spLocks/>
          </p:cNvSpPr>
          <p:nvPr userDrawn="1"/>
        </p:nvSpPr>
        <p:spPr>
          <a:xfrm>
            <a:off x="812800" y="1752600"/>
            <a:ext cx="10972800" cy="4525963"/>
          </a:xfrm>
          <a:prstGeom prst="rect">
            <a:avLst/>
          </a:prstGeom>
        </p:spPr>
        <p:txBody>
          <a:bodyPr/>
          <a:lstStyle>
            <a:lvl1pPr marL="342854" indent="-342854" algn="l" defTabSz="457140" rtl="0" eaLnBrk="0" fontAlgn="base" hangingPunct="0">
              <a:spcBef>
                <a:spcPct val="20000"/>
              </a:spcBef>
              <a:spcAft>
                <a:spcPct val="0"/>
              </a:spcAft>
              <a:buFont typeface="Arial" charset="0"/>
              <a:buChar char="•"/>
              <a:defRPr kumimoji="1" sz="2000">
                <a:solidFill>
                  <a:srgbClr val="0E0E3A"/>
                </a:solidFill>
                <a:latin typeface="SST Japanese Pro Regular" pitchFamily="34" charset="-128"/>
                <a:ea typeface="SST Japanese Pro Regular" pitchFamily="34" charset="-128"/>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1800">
                <a:solidFill>
                  <a:srgbClr val="0E0E3A"/>
                </a:solidFill>
                <a:latin typeface="SST Japanese Pro Regular" pitchFamily="34" charset="-128"/>
                <a:ea typeface="SST Japanese Pro Regular" pitchFamily="34" charset="-128"/>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1600">
                <a:solidFill>
                  <a:srgbClr val="0E0E3A"/>
                </a:solidFill>
                <a:latin typeface="SST Japanese Pro Regular" pitchFamily="34" charset="-128"/>
                <a:ea typeface="SST Japanese Pro Regular" pitchFamily="34" charset="-128"/>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1400">
                <a:solidFill>
                  <a:srgbClr val="0E0E3A"/>
                </a:solidFill>
                <a:latin typeface="SST Japanese Pro Regular" pitchFamily="34" charset="-128"/>
                <a:ea typeface="SST Japanese Pro Regular" pitchFamily="34" charset="-128"/>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sz="1200">
                <a:solidFill>
                  <a:srgbClr val="0E0E3A"/>
                </a:solidFill>
                <a:latin typeface="SST Japanese Pro Regular" pitchFamily="34" charset="-128"/>
                <a:ea typeface="SST Japanese Pro Regular" pitchFamily="34" charset="-128"/>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a:lstStyle>
          <a:p>
            <a:endParaRPr lang="ja-JP" altLang="en-US" sz="2000" kern="0"/>
          </a:p>
        </p:txBody>
      </p:sp>
      <p:sp>
        <p:nvSpPr>
          <p:cNvPr id="13" name="テキスト ボックス 12">
            <a:extLst>
              <a:ext uri="{FF2B5EF4-FFF2-40B4-BE49-F238E27FC236}">
                <a16:creationId xmlns:a16="http://schemas.microsoft.com/office/drawing/2014/main" id="{4F21E66A-0C75-48F9-8513-018CA8A3336D}"/>
              </a:ext>
            </a:extLst>
          </p:cNvPr>
          <p:cNvSpPr txBox="1"/>
          <p:nvPr userDrawn="1"/>
        </p:nvSpPr>
        <p:spPr>
          <a:xfrm>
            <a:off x="9831242" y="6652690"/>
            <a:ext cx="134652" cy="138499"/>
          </a:xfrm>
          <a:prstGeom prst="rect">
            <a:avLst/>
          </a:prstGeom>
          <a:noFill/>
        </p:spPr>
        <p:txBody>
          <a:bodyPr wrap="none" lIns="0" tIns="0" rIns="0" bIns="0" rtlCol="0">
            <a:spAutoFit/>
          </a:bodyPr>
          <a:lstStyle/>
          <a:p>
            <a:pPr algn="r"/>
            <a:fld id="{E37363DB-1377-DD45-B074-12299B33D191}" type="slidenum">
              <a:rPr kumimoji="1" lang="en-US" altLang="ja-JP" sz="900" dirty="0">
                <a:solidFill>
                  <a:schemeClr val="bg1"/>
                </a:solidFill>
                <a:latin typeface="SST" panose="020B0504030504020204" pitchFamily="34" charset="0"/>
                <a:ea typeface="SST Japanese Pro" panose="020B0504030504020204" pitchFamily="34" charset="-128"/>
                <a:cs typeface="Arial" panose="020B0604020202020204" pitchFamily="34" charset="0"/>
              </a:rPr>
              <a:t>‹#›</a:t>
            </a:fld>
            <a:endParaRPr kumimoji="1" lang="ja-JP" altLang="en-US" sz="900">
              <a:solidFill>
                <a:schemeClr val="bg1"/>
              </a:solidFill>
              <a:latin typeface="SST" panose="020B0504030504020204" pitchFamily="34" charset="0"/>
              <a:ea typeface="SST Japanese Pro" panose="020B050403050402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3675384D-6602-2D28-385D-C46FD1ABEA91}"/>
              </a:ext>
            </a:extLst>
          </p:cNvPr>
          <p:cNvSpPr txBox="1"/>
          <p:nvPr userDrawn="1"/>
        </p:nvSpPr>
        <p:spPr>
          <a:xfrm>
            <a:off x="2234852" y="6597566"/>
            <a:ext cx="2163242" cy="215444"/>
          </a:xfrm>
          <a:prstGeom prst="rect">
            <a:avLst/>
          </a:prstGeom>
          <a:noFill/>
        </p:spPr>
        <p:txBody>
          <a:bodyPr wrap="square" rtlCol="0">
            <a:spAutoFit/>
          </a:bodyPr>
          <a:lstStyle/>
          <a:p>
            <a:r>
              <a:rPr kumimoji="1" lang="ja-JP" altLang="en-US" sz="800" b="1">
                <a:solidFill>
                  <a:schemeClr val="bg1"/>
                </a:solidFill>
                <a:latin typeface="SST Japanese Pro Regular" pitchFamily="34" charset="-128"/>
                <a:ea typeface="SST Japanese Pro Regular" pitchFamily="34" charset="-128"/>
              </a:rPr>
              <a:t>無断複写・複製・転載はご遠慮ください</a:t>
            </a:r>
          </a:p>
        </p:txBody>
      </p:sp>
    </p:spTree>
    <p:extLst>
      <p:ext uri="{BB962C8B-B14F-4D97-AF65-F5344CB8AC3E}">
        <p14:creationId xmlns:p14="http://schemas.microsoft.com/office/powerpoint/2010/main" val="400058894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40" rtl="0" eaLnBrk="0" fontAlgn="base" hangingPunct="0">
        <a:spcBef>
          <a:spcPct val="0"/>
        </a:spcBef>
        <a:spcAft>
          <a:spcPct val="0"/>
        </a:spcAft>
        <a:defRPr kumimoji="1" sz="20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p:titleStyle>
    <p:bodyStyle>
      <a:lvl1pPr marL="342854" indent="-342854" algn="l" defTabSz="457140" rtl="0" eaLnBrk="0" fontAlgn="base" hangingPunct="0">
        <a:spcBef>
          <a:spcPct val="20000"/>
        </a:spcBef>
        <a:spcAft>
          <a:spcPct val="0"/>
        </a:spcAft>
        <a:buFont typeface="Arial" charset="0"/>
        <a:buChar char="•"/>
        <a:defRPr kumimoji="1" sz="3200">
          <a:solidFill>
            <a:srgbClr val="0E0E3A"/>
          </a:solidFill>
          <a:latin typeface="Calibri" pitchFamily="34" charset="0"/>
          <a:ea typeface="+mn-ea"/>
          <a:cs typeface="Calibri" pitchFamily="34" charset="0"/>
        </a:defRPr>
      </a:lvl1pPr>
      <a:lvl2pPr marL="742850" indent="-285712" algn="l" defTabSz="457140" rtl="0" eaLnBrk="0" fontAlgn="base" hangingPunct="0">
        <a:spcBef>
          <a:spcPct val="20000"/>
        </a:spcBef>
        <a:spcAft>
          <a:spcPct val="0"/>
        </a:spcAft>
        <a:buFont typeface="Arial" charset="0"/>
        <a:buChar char="–"/>
        <a:defRPr kumimoji="1" sz="2800">
          <a:solidFill>
            <a:srgbClr val="0E0E3A"/>
          </a:solidFill>
          <a:latin typeface="Calibri" pitchFamily="34" charset="0"/>
          <a:cs typeface="Calibri" pitchFamily="34" charset="0"/>
        </a:defRPr>
      </a:lvl2pPr>
      <a:lvl3pPr marL="1142847" indent="-228570" algn="l" defTabSz="457140" rtl="0" eaLnBrk="0" fontAlgn="base" hangingPunct="0">
        <a:spcBef>
          <a:spcPct val="20000"/>
        </a:spcBef>
        <a:spcAft>
          <a:spcPct val="0"/>
        </a:spcAft>
        <a:buFont typeface="Arial" charset="0"/>
        <a:buChar char="•"/>
        <a:defRPr kumimoji="1" sz="2400">
          <a:solidFill>
            <a:srgbClr val="0E0E3A"/>
          </a:solidFill>
          <a:latin typeface="Calibri" pitchFamily="34" charset="0"/>
          <a:cs typeface="Calibri" pitchFamily="34" charset="0"/>
        </a:defRPr>
      </a:lvl3pPr>
      <a:lvl4pPr marL="1599986" indent="-228570" algn="l" defTabSz="457140" rtl="0" eaLnBrk="0" fontAlgn="base" hangingPunct="0">
        <a:spcBef>
          <a:spcPct val="20000"/>
        </a:spcBef>
        <a:spcAft>
          <a:spcPct val="0"/>
        </a:spcAft>
        <a:buFont typeface="Arial" charset="0"/>
        <a:buChar char="–"/>
        <a:defRPr kumimoji="1" sz="2000">
          <a:solidFill>
            <a:srgbClr val="0E0E3A"/>
          </a:solidFill>
          <a:latin typeface="Calibri" pitchFamily="34" charset="0"/>
          <a:cs typeface="Calibri" pitchFamily="34" charset="0"/>
        </a:defRPr>
      </a:lvl4pPr>
      <a:lvl5pPr marL="2057126" indent="-228570" algn="l" defTabSz="457140" rtl="0" eaLnBrk="0" fontAlgn="base" hangingPunct="0">
        <a:spcBef>
          <a:spcPct val="20000"/>
        </a:spcBef>
        <a:spcAft>
          <a:spcPct val="0"/>
        </a:spcAft>
        <a:buFont typeface="Arial" charset="0"/>
        <a:buChar char="»"/>
        <a:defRPr kumimoji="1">
          <a:solidFill>
            <a:srgbClr val="0E0E3A"/>
          </a:solidFill>
          <a:latin typeface="Calibri" pitchFamily="34" charset="0"/>
          <a:cs typeface="Calibri" pitchFamily="34" charset="0"/>
        </a:defRPr>
      </a:lvl5pPr>
      <a:lvl6pPr marL="2514265" indent="-228570" algn="l" defTabSz="457140" rtl="0" eaLnBrk="0" fontAlgn="base" hangingPunct="0">
        <a:spcBef>
          <a:spcPct val="20000"/>
        </a:spcBef>
        <a:spcAft>
          <a:spcPct val="0"/>
        </a:spcAft>
        <a:buFont typeface="Arial" charset="0"/>
        <a:buChar char="»"/>
        <a:defRPr kumimoji="1" sz="1600">
          <a:solidFill>
            <a:schemeClr val="tx1"/>
          </a:solidFill>
          <a:latin typeface="+mn-lt"/>
        </a:defRPr>
      </a:lvl6pPr>
      <a:lvl7pPr marL="2971403" indent="-228570" algn="l" defTabSz="457140" rtl="0" eaLnBrk="0" fontAlgn="base" hangingPunct="0">
        <a:spcBef>
          <a:spcPct val="20000"/>
        </a:spcBef>
        <a:spcAft>
          <a:spcPct val="0"/>
        </a:spcAft>
        <a:buFont typeface="Arial" charset="0"/>
        <a:buChar char="»"/>
        <a:defRPr kumimoji="1" sz="1600">
          <a:solidFill>
            <a:schemeClr val="tx1"/>
          </a:solidFill>
          <a:latin typeface="+mn-lt"/>
        </a:defRPr>
      </a:lvl7pPr>
      <a:lvl8pPr marL="3428542" indent="-228570" algn="l" defTabSz="457140" rtl="0" eaLnBrk="0" fontAlgn="base" hangingPunct="0">
        <a:spcBef>
          <a:spcPct val="20000"/>
        </a:spcBef>
        <a:spcAft>
          <a:spcPct val="0"/>
        </a:spcAft>
        <a:buFont typeface="Arial" charset="0"/>
        <a:buChar char="»"/>
        <a:defRPr kumimoji="1" sz="1600">
          <a:solidFill>
            <a:schemeClr val="tx1"/>
          </a:solidFill>
          <a:latin typeface="+mn-lt"/>
        </a:defRPr>
      </a:lvl8pPr>
      <a:lvl9pPr marL="3885681" indent="-228570" algn="l" defTabSz="457140" rtl="0" eaLnBrk="0" fontAlgn="base" hangingPunct="0">
        <a:spcBef>
          <a:spcPct val="20000"/>
        </a:spcBef>
        <a:spcAft>
          <a:spcPct val="0"/>
        </a:spcAft>
        <a:buFont typeface="Arial" charset="0"/>
        <a:buChar char="»"/>
        <a:defRPr kumimoji="1" sz="1600">
          <a:solidFill>
            <a:schemeClr val="tx1"/>
          </a:solidFill>
          <a:latin typeface="+mn-lt"/>
        </a:defRPr>
      </a:lvl9pPr>
    </p:bodyStyle>
    <p:otherStyle>
      <a:defPPr>
        <a:defRPr lang="ja-JP"/>
      </a:defPPr>
      <a:lvl1pPr marL="0" algn="l" defTabSz="914278" rtl="0" eaLnBrk="1" latinLnBrk="0" hangingPunct="1">
        <a:defRPr kumimoji="1" sz="1800" kern="1200">
          <a:solidFill>
            <a:schemeClr val="tx1"/>
          </a:solidFill>
          <a:latin typeface="+mn-lt"/>
          <a:ea typeface="+mn-ea"/>
          <a:cs typeface="+mn-cs"/>
        </a:defRPr>
      </a:lvl1pPr>
      <a:lvl2pPr marL="457140" algn="l" defTabSz="914278" rtl="0" eaLnBrk="1" latinLnBrk="0" hangingPunct="1">
        <a:defRPr kumimoji="1" sz="1800" kern="1200">
          <a:solidFill>
            <a:schemeClr val="tx1"/>
          </a:solidFill>
          <a:latin typeface="+mn-lt"/>
          <a:ea typeface="+mn-ea"/>
          <a:cs typeface="+mn-cs"/>
        </a:defRPr>
      </a:lvl2pPr>
      <a:lvl3pPr marL="914278" algn="l" defTabSz="914278" rtl="0" eaLnBrk="1" latinLnBrk="0" hangingPunct="1">
        <a:defRPr kumimoji="1" sz="1800" kern="1200">
          <a:solidFill>
            <a:schemeClr val="tx1"/>
          </a:solidFill>
          <a:latin typeface="+mn-lt"/>
          <a:ea typeface="+mn-ea"/>
          <a:cs typeface="+mn-cs"/>
        </a:defRPr>
      </a:lvl3pPr>
      <a:lvl4pPr marL="1371417" algn="l" defTabSz="914278" rtl="0" eaLnBrk="1" latinLnBrk="0" hangingPunct="1">
        <a:defRPr kumimoji="1" sz="1800" kern="1200">
          <a:solidFill>
            <a:schemeClr val="tx1"/>
          </a:solidFill>
          <a:latin typeface="+mn-lt"/>
          <a:ea typeface="+mn-ea"/>
          <a:cs typeface="+mn-cs"/>
        </a:defRPr>
      </a:lvl4pPr>
      <a:lvl5pPr marL="1828556" algn="l" defTabSz="914278" rtl="0" eaLnBrk="1" latinLnBrk="0" hangingPunct="1">
        <a:defRPr kumimoji="1" sz="1800" kern="1200">
          <a:solidFill>
            <a:schemeClr val="tx1"/>
          </a:solidFill>
          <a:latin typeface="+mn-lt"/>
          <a:ea typeface="+mn-ea"/>
          <a:cs typeface="+mn-cs"/>
        </a:defRPr>
      </a:lvl5pPr>
      <a:lvl6pPr marL="2285696" algn="l" defTabSz="914278" rtl="0" eaLnBrk="1" latinLnBrk="0" hangingPunct="1">
        <a:defRPr kumimoji="1" sz="1800" kern="1200">
          <a:solidFill>
            <a:schemeClr val="tx1"/>
          </a:solidFill>
          <a:latin typeface="+mn-lt"/>
          <a:ea typeface="+mn-ea"/>
          <a:cs typeface="+mn-cs"/>
        </a:defRPr>
      </a:lvl6pPr>
      <a:lvl7pPr marL="2742834" algn="l" defTabSz="914278" rtl="0" eaLnBrk="1" latinLnBrk="0" hangingPunct="1">
        <a:defRPr kumimoji="1" sz="1800" kern="1200">
          <a:solidFill>
            <a:schemeClr val="tx1"/>
          </a:solidFill>
          <a:latin typeface="+mn-lt"/>
          <a:ea typeface="+mn-ea"/>
          <a:cs typeface="+mn-cs"/>
        </a:defRPr>
      </a:lvl7pPr>
      <a:lvl8pPr marL="3199972" algn="l" defTabSz="914278" rtl="0" eaLnBrk="1" latinLnBrk="0" hangingPunct="1">
        <a:defRPr kumimoji="1" sz="1800" kern="1200">
          <a:solidFill>
            <a:schemeClr val="tx1"/>
          </a:solidFill>
          <a:latin typeface="+mn-lt"/>
          <a:ea typeface="+mn-ea"/>
          <a:cs typeface="+mn-cs"/>
        </a:defRPr>
      </a:lvl8pPr>
      <a:lvl9pPr marL="3657112" algn="l" defTabSz="914278"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
          <p:cNvPicPr preferRelativeResize="0"/>
          <p:nvPr/>
        </p:nvPicPr>
        <p:blipFill rotWithShape="1">
          <a:blip r:embed="rId6">
            <a:alphaModFix/>
          </a:blip>
          <a:srcRect r="21889"/>
          <a:stretch/>
        </p:blipFill>
        <p:spPr>
          <a:xfrm>
            <a:off x="0" y="6537818"/>
            <a:ext cx="12192000" cy="320182"/>
          </a:xfrm>
          <a:prstGeom prst="rect">
            <a:avLst/>
          </a:prstGeom>
          <a:noFill/>
          <a:ln>
            <a:noFill/>
          </a:ln>
        </p:spPr>
      </p:pic>
      <p:sp>
        <p:nvSpPr>
          <p:cNvPr id="11" name="Google Shape;11;p17"/>
          <p:cNvSpPr/>
          <p:nvPr/>
        </p:nvSpPr>
        <p:spPr>
          <a:xfrm>
            <a:off x="10644336" y="6540169"/>
            <a:ext cx="1547664" cy="317831"/>
          </a:xfrm>
          <a:prstGeom prst="rect">
            <a:avLst/>
          </a:prstGeom>
          <a:solidFill>
            <a:srgbClr val="DC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200" b="0" i="0" u="none" strike="noStrike" cap="none">
                <a:solidFill>
                  <a:schemeClr val="lt1"/>
                </a:solidFill>
                <a:latin typeface="Arial"/>
                <a:ea typeface="Arial"/>
                <a:cs typeface="Arial"/>
                <a:sym typeface="Arial"/>
              </a:rPr>
              <a:t>Confidential</a:t>
            </a:r>
            <a:endParaRPr sz="1200" b="0" i="0" u="none" strike="noStrike" cap="none">
              <a:solidFill>
                <a:schemeClr val="lt1"/>
              </a:solidFill>
              <a:latin typeface="Arial"/>
              <a:ea typeface="Arial"/>
              <a:cs typeface="Arial"/>
              <a:sym typeface="Arial"/>
            </a:endParaRPr>
          </a:p>
        </p:txBody>
      </p:sp>
      <p:sp>
        <p:nvSpPr>
          <p:cNvPr id="12" name="Google Shape;12;p17"/>
          <p:cNvSpPr txBo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854" marR="0" lvl="0" indent="-215854" algn="l" rtl="0">
              <a:spcBef>
                <a:spcPts val="0"/>
              </a:spcBef>
              <a:spcAft>
                <a:spcPts val="0"/>
              </a:spcAft>
              <a:buClr>
                <a:srgbClr val="0E0E3A"/>
              </a:buClr>
              <a:buSzPts val="2000"/>
              <a:buFont typeface="Arial"/>
              <a:buNone/>
            </a:pPr>
            <a:endParaRPr sz="2000" b="0" i="0" u="none" strike="noStrike" cap="none">
              <a:solidFill>
                <a:srgbClr val="0E0E3A"/>
              </a:solidFill>
              <a:latin typeface="Arial"/>
              <a:ea typeface="Arial"/>
              <a:cs typeface="Arial"/>
              <a:sym typeface="Arial"/>
            </a:endParaRPr>
          </a:p>
        </p:txBody>
      </p:sp>
      <p:sp>
        <p:nvSpPr>
          <p:cNvPr id="13" name="Google Shape;13;p17"/>
          <p:cNvSpPr txBox="1"/>
          <p:nvPr/>
        </p:nvSpPr>
        <p:spPr>
          <a:xfrm>
            <a:off x="431375" y="358784"/>
            <a:ext cx="10177131"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i="0" u="none" strike="noStrike" cap="none">
              <a:solidFill>
                <a:srgbClr val="0E0E3A"/>
              </a:solidFill>
              <a:latin typeface="Arial"/>
              <a:ea typeface="Arial"/>
              <a:cs typeface="Arial"/>
              <a:sym typeface="Arial"/>
            </a:endParaRPr>
          </a:p>
        </p:txBody>
      </p:sp>
      <p:sp>
        <p:nvSpPr>
          <p:cNvPr id="14" name="Google Shape;14;p17"/>
          <p:cNvSpPr txBox="1"/>
          <p:nvPr/>
        </p:nvSpPr>
        <p:spPr>
          <a:xfrm>
            <a:off x="812800" y="1752600"/>
            <a:ext cx="10972800" cy="4525963"/>
          </a:xfrm>
          <a:prstGeom prst="rect">
            <a:avLst/>
          </a:prstGeom>
          <a:noFill/>
          <a:ln>
            <a:noFill/>
          </a:ln>
        </p:spPr>
        <p:txBody>
          <a:bodyPr spcFirstLastPara="1" wrap="square" lIns="91425" tIns="45700" rIns="91425" bIns="45700" anchor="t" anchorCtr="0">
            <a:noAutofit/>
          </a:bodyPr>
          <a:lstStyle/>
          <a:p>
            <a:pPr marL="342854" marR="0" lvl="0" indent="-215854" algn="l" rtl="0">
              <a:spcBef>
                <a:spcPts val="0"/>
              </a:spcBef>
              <a:spcAft>
                <a:spcPts val="0"/>
              </a:spcAft>
              <a:buClr>
                <a:srgbClr val="0E0E3A"/>
              </a:buClr>
              <a:buSzPts val="2000"/>
              <a:buFont typeface="Arial"/>
              <a:buNone/>
            </a:pPr>
            <a:endParaRPr sz="2000" b="0" i="0" u="none" strike="noStrike" cap="none">
              <a:solidFill>
                <a:srgbClr val="0E0E3A"/>
              </a:solidFill>
              <a:latin typeface="Arial"/>
              <a:ea typeface="Arial"/>
              <a:cs typeface="Arial"/>
              <a:sym typeface="Arial"/>
            </a:endParaRPr>
          </a:p>
        </p:txBody>
      </p:sp>
      <p:sp>
        <p:nvSpPr>
          <p:cNvPr id="15" name="Google Shape;15;p17"/>
          <p:cNvSpPr txBox="1"/>
          <p:nvPr/>
        </p:nvSpPr>
        <p:spPr>
          <a:xfrm>
            <a:off x="9831242" y="6652690"/>
            <a:ext cx="134652" cy="13849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ja-JP"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16" name="Google Shape;16;p17"/>
          <p:cNvSpPr txBox="1"/>
          <p:nvPr/>
        </p:nvSpPr>
        <p:spPr>
          <a:xfrm>
            <a:off x="2234852" y="6597566"/>
            <a:ext cx="216324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800" b="1" i="0" u="none" strike="noStrike" cap="none">
                <a:solidFill>
                  <a:schemeClr val="lt1"/>
                </a:solidFill>
                <a:latin typeface="Arial"/>
                <a:ea typeface="Arial"/>
                <a:cs typeface="Arial"/>
                <a:sym typeface="Arial"/>
              </a:rPr>
              <a:t>無断複写・複製・転載はご遠慮ください</a:t>
            </a:r>
            <a:endParaRPr/>
          </a:p>
        </p:txBody>
      </p:sp>
    </p:spTree>
    <p:extLst>
      <p:ext uri="{BB962C8B-B14F-4D97-AF65-F5344CB8AC3E}">
        <p14:creationId xmlns:p14="http://schemas.microsoft.com/office/powerpoint/2010/main" val="2906709122"/>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jp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sv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5.svg"/><Relationship Id="rId7" Type="http://schemas.openxmlformats.org/officeDocument/2006/relationships/image" Target="../media/image10.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4.png"/><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0C4FF7-B678-AD66-A571-EB048E06FE11}"/>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6E8B8D7D-205C-6FA8-3841-D756B4C0AD0C}"/>
              </a:ext>
            </a:extLst>
          </p:cNvPr>
          <p:cNvSpPr>
            <a:spLocks noGrp="1"/>
          </p:cNvSpPr>
          <p:nvPr>
            <p:ph type="body" idx="1"/>
          </p:nvPr>
        </p:nvSpPr>
        <p:spPr>
          <a:xfrm>
            <a:off x="609600" y="1448781"/>
            <a:ext cx="10972800" cy="4065316"/>
          </a:xfrm>
        </p:spPr>
        <p:txBody>
          <a:bodyPr/>
          <a:lstStyle/>
          <a:p>
            <a:r>
              <a:rPr kumimoji="1" lang="ja-JP" altLang="en-US" dirty="0"/>
              <a:t>課題について、それぞれの顧客毎にペルソナ、ジョブ、実現できない理由、不満を抜粋し、共感してもらう</a:t>
            </a:r>
            <a:endParaRPr kumimoji="1" lang="en-US" altLang="ja-JP" dirty="0"/>
          </a:p>
          <a:p>
            <a:r>
              <a:rPr kumimoji="1" lang="ja-JP" altLang="en-US" dirty="0"/>
              <a:t>プログラムの詳細、具体的なユースケースの説明</a:t>
            </a:r>
            <a:endParaRPr kumimoji="1" lang="en-US" altLang="ja-JP" dirty="0"/>
          </a:p>
          <a:p>
            <a:r>
              <a:rPr kumimoji="1" lang="en-US" altLang="ja-JP" dirty="0"/>
              <a:t>UI</a:t>
            </a:r>
            <a:r>
              <a:rPr kumimoji="1" lang="ja-JP" altLang="en-US" dirty="0"/>
              <a:t>・</a:t>
            </a:r>
            <a:r>
              <a:rPr kumimoji="1" lang="en-US" altLang="ja-JP" dirty="0"/>
              <a:t>UX</a:t>
            </a:r>
            <a:r>
              <a:rPr kumimoji="1" lang="ja-JP" altLang="en-US" dirty="0"/>
              <a:t>：インタビューに向けた画像や動画のプロト</a:t>
            </a:r>
            <a:endParaRPr kumimoji="1" lang="en-US" altLang="ja-JP" dirty="0"/>
          </a:p>
          <a:p>
            <a:r>
              <a:rPr kumimoji="1" lang="ja-JP" altLang="en-US" dirty="0"/>
              <a:t>プログラムのコストとアプリ化についての詳細化</a:t>
            </a:r>
            <a:endParaRPr kumimoji="1" lang="en-US" altLang="ja-JP" dirty="0"/>
          </a:p>
          <a:p>
            <a:r>
              <a:rPr kumimoji="1" lang="ja-JP" altLang="en-US" dirty="0"/>
              <a:t>各フェーズでの開発コスト、投資とリターンを精緻化</a:t>
            </a:r>
          </a:p>
        </p:txBody>
      </p:sp>
      <p:sp>
        <p:nvSpPr>
          <p:cNvPr id="4" name="テキスト プレースホルダー 3">
            <a:extLst>
              <a:ext uri="{FF2B5EF4-FFF2-40B4-BE49-F238E27FC236}">
                <a16:creationId xmlns:a16="http://schemas.microsoft.com/office/drawing/2014/main" id="{19316609-9F55-37D6-8A9A-7EB2E28A7B54}"/>
              </a:ext>
            </a:extLst>
          </p:cNvPr>
          <p:cNvSpPr>
            <a:spLocks noGrp="1"/>
          </p:cNvSpPr>
          <p:nvPr>
            <p:ph type="body" idx="2"/>
          </p:nvPr>
        </p:nvSpPr>
        <p:spPr/>
        <p:txBody>
          <a:bodyPr/>
          <a:lstStyle/>
          <a:p>
            <a:r>
              <a:rPr kumimoji="1" lang="en-US" altLang="ja-JP" dirty="0"/>
              <a:t>Day1</a:t>
            </a:r>
            <a:r>
              <a:rPr kumimoji="1" lang="ja-JP" altLang="en-US" dirty="0"/>
              <a:t>の宿題</a:t>
            </a:r>
          </a:p>
        </p:txBody>
      </p:sp>
      <p:sp>
        <p:nvSpPr>
          <p:cNvPr id="5" name="テキスト プレースホルダー 2">
            <a:extLst>
              <a:ext uri="{FF2B5EF4-FFF2-40B4-BE49-F238E27FC236}">
                <a16:creationId xmlns:a16="http://schemas.microsoft.com/office/drawing/2014/main" id="{E25653AF-2773-E2BC-35EA-7B53946A705F}"/>
              </a:ext>
            </a:extLst>
          </p:cNvPr>
          <p:cNvSpPr txBox="1">
            <a:spLocks/>
          </p:cNvSpPr>
          <p:nvPr/>
        </p:nvSpPr>
        <p:spPr>
          <a:xfrm>
            <a:off x="609600" y="4145799"/>
            <a:ext cx="10972800" cy="406531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400"/>
              </a:spcBef>
              <a:spcAft>
                <a:spcPts val="0"/>
              </a:spcAft>
              <a:buClr>
                <a:srgbClr val="0E0E3A"/>
              </a:buClr>
              <a:buSzPts val="2000"/>
              <a:buFont typeface="Arial"/>
              <a:buChar char="•"/>
              <a:defRPr sz="2000" b="0" i="0" u="none" strike="noStrike" cap="none">
                <a:solidFill>
                  <a:srgbClr val="0E0E3A"/>
                </a:solidFill>
                <a:latin typeface="Arial"/>
                <a:ea typeface="Arial"/>
                <a:cs typeface="Arial"/>
                <a:sym typeface="Arial"/>
              </a:defRPr>
            </a:lvl1pPr>
            <a:lvl2pPr marL="914400" marR="0" lvl="1" indent="-342900" algn="l" rtl="0">
              <a:lnSpc>
                <a:spcPct val="100000"/>
              </a:lnSpc>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lnSpc>
                <a:spcPct val="100000"/>
              </a:lnSpc>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lnSpc>
                <a:spcPct val="100000"/>
              </a:lnSpc>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lnSpc>
                <a:spcPct val="100000"/>
              </a:lnSpc>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kumimoji="1" lang="ja-JP" altLang="en-US" dirty="0"/>
              <a:t>類似サービスとの差異について、「セミプロ層・一般層が対象」「共有施設モデルで低コスト」と記載いただいていますが、具体的な価格帯や既存の民間トレーニング施設との違いをより明確にしていただけると良かったです。</a:t>
            </a:r>
          </a:p>
          <a:p>
            <a:r>
              <a:rPr kumimoji="1" lang="ja-JP" altLang="en-US" dirty="0"/>
              <a:t>実現性の面では、複数企業が参画希望とのことですが、施設改修の規模や初期投資額、収益化までの具体的な道筋をもう少し詳しく示していただけると説得力が増すと思います。特にデータ二次利用ビジネスについては、個人情報保護の観点やマネタイズの仕組みに触れていただけると良かったです。</a:t>
            </a:r>
          </a:p>
        </p:txBody>
      </p:sp>
      <p:sp>
        <p:nvSpPr>
          <p:cNvPr id="6" name="テキスト プレースホルダー 3">
            <a:extLst>
              <a:ext uri="{FF2B5EF4-FFF2-40B4-BE49-F238E27FC236}">
                <a16:creationId xmlns:a16="http://schemas.microsoft.com/office/drawing/2014/main" id="{0C03C8E7-A50A-1145-358E-5CBC1DA70E79}"/>
              </a:ext>
            </a:extLst>
          </p:cNvPr>
          <p:cNvSpPr txBox="1">
            <a:spLocks/>
          </p:cNvSpPr>
          <p:nvPr/>
        </p:nvSpPr>
        <p:spPr>
          <a:xfrm>
            <a:off x="609600" y="3749755"/>
            <a:ext cx="10972800" cy="792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rgbClr val="336600"/>
              </a:buClr>
              <a:buSzPts val="2000"/>
              <a:buFont typeface="Arial"/>
              <a:buNone/>
              <a:defRPr sz="2000" b="1" i="0" u="none" strike="noStrike" cap="none">
                <a:solidFill>
                  <a:srgbClr val="336600"/>
                </a:solidFill>
                <a:latin typeface="Arial"/>
                <a:ea typeface="Arial"/>
                <a:cs typeface="Arial"/>
                <a:sym typeface="Arial"/>
              </a:defRPr>
            </a:lvl1pPr>
            <a:lvl2pPr marL="914400" marR="0" lvl="1" indent="-342900" algn="l" rtl="0">
              <a:lnSpc>
                <a:spcPct val="100000"/>
              </a:lnSpc>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lnSpc>
                <a:spcPct val="100000"/>
              </a:lnSpc>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lnSpc>
                <a:spcPct val="100000"/>
              </a:lnSpc>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lnSpc>
                <a:spcPct val="100000"/>
              </a:lnSpc>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kumimoji="1" lang="ja-JP" altLang="en-US" dirty="0"/>
              <a:t>エントリーシートのフィードバック</a:t>
            </a:r>
          </a:p>
        </p:txBody>
      </p:sp>
    </p:spTree>
    <p:extLst>
      <p:ext uri="{BB962C8B-B14F-4D97-AF65-F5344CB8AC3E}">
        <p14:creationId xmlns:p14="http://schemas.microsoft.com/office/powerpoint/2010/main" val="113953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3D082-B963-C50D-B485-74481E552157}"/>
              </a:ext>
            </a:extLst>
          </p:cNvPr>
          <p:cNvSpPr>
            <a:spLocks noGrp="1"/>
          </p:cNvSpPr>
          <p:nvPr>
            <p:ph type="title"/>
          </p:nvPr>
        </p:nvSpPr>
        <p:spPr>
          <a:xfrm>
            <a:off x="-58117" y="-43904"/>
            <a:ext cx="1017713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商品説明</a:t>
            </a:r>
          </a:p>
        </p:txBody>
      </p:sp>
      <p:sp>
        <p:nvSpPr>
          <p:cNvPr id="4" name="テキスト プレースホルダー 3">
            <a:extLst>
              <a:ext uri="{FF2B5EF4-FFF2-40B4-BE49-F238E27FC236}">
                <a16:creationId xmlns:a16="http://schemas.microsoft.com/office/drawing/2014/main" id="{1E905E38-765E-652A-DB40-A0604FC4E81B}"/>
              </a:ext>
            </a:extLst>
          </p:cNvPr>
          <p:cNvSpPr>
            <a:spLocks noGrp="1"/>
          </p:cNvSpPr>
          <p:nvPr>
            <p:ph type="body" idx="2"/>
          </p:nvPr>
        </p:nvSpPr>
        <p:spPr>
          <a:xfrm>
            <a:off x="711200" y="451968"/>
            <a:ext cx="10972800" cy="523220"/>
          </a:xfrm>
        </p:spPr>
        <p:txBody>
          <a:bodyPr/>
          <a:lstStyle/>
          <a:p>
            <a:r>
              <a:rPr kumimoji="1" lang="en-US" altLang="ja-JP" sz="2400" dirty="0"/>
              <a:t>JFL</a:t>
            </a:r>
            <a:r>
              <a:rPr kumimoji="1" lang="ja-JP" altLang="en-US" sz="2400" dirty="0"/>
              <a:t>クリアソン新宿伴走型　</a:t>
            </a:r>
            <a:r>
              <a:rPr kumimoji="1" lang="en-US" altLang="ja-JP" sz="2400" dirty="0"/>
              <a:t>1Day</a:t>
            </a:r>
            <a:r>
              <a:rPr kumimoji="1" lang="ja-JP" altLang="en-US" sz="2400" dirty="0"/>
              <a:t>パワー＆ムーブメント合宿</a:t>
            </a:r>
          </a:p>
        </p:txBody>
      </p:sp>
      <p:sp>
        <p:nvSpPr>
          <p:cNvPr id="5" name="稲妻 4">
            <a:extLst>
              <a:ext uri="{FF2B5EF4-FFF2-40B4-BE49-F238E27FC236}">
                <a16:creationId xmlns:a16="http://schemas.microsoft.com/office/drawing/2014/main" id="{164601C0-E172-99AD-39B3-F6B6FB6EE920}"/>
              </a:ext>
            </a:extLst>
          </p:cNvPr>
          <p:cNvSpPr/>
          <p:nvPr/>
        </p:nvSpPr>
        <p:spPr>
          <a:xfrm>
            <a:off x="1463040" y="2340114"/>
            <a:ext cx="1238596" cy="1521229"/>
          </a:xfrm>
          <a:prstGeom prst="lightningBol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 name="テキスト ボックス 5">
            <a:extLst>
              <a:ext uri="{FF2B5EF4-FFF2-40B4-BE49-F238E27FC236}">
                <a16:creationId xmlns:a16="http://schemas.microsoft.com/office/drawing/2014/main" id="{3193567D-6A28-B7F7-7E15-440C7086FFA6}"/>
              </a:ext>
            </a:extLst>
          </p:cNvPr>
          <p:cNvSpPr txBox="1"/>
          <p:nvPr/>
        </p:nvSpPr>
        <p:spPr>
          <a:xfrm>
            <a:off x="431375" y="1830728"/>
            <a:ext cx="291168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2000" b="0" i="0" u="none" strike="noStrike" kern="0" cap="none" spc="0" normalizeH="0" baseline="0" noProof="0" dirty="0">
                <a:ln>
                  <a:noFill/>
                </a:ln>
                <a:solidFill>
                  <a:srgbClr val="000000"/>
                </a:solidFill>
                <a:effectLst/>
                <a:uLnTx/>
                <a:uFillTx/>
                <a:latin typeface="Arial"/>
                <a:cs typeface="Arial"/>
                <a:sym typeface="Arial"/>
              </a:rPr>
              <a:t>午前：測定</a:t>
            </a:r>
            <a:endParaRPr kumimoji="0" lang="ja-JP" altLang="en-US" sz="2000" b="1" i="0" u="none" strike="noStrike" kern="0" cap="none" spc="0" normalizeH="0" baseline="0" noProof="0" dirty="0">
              <a:ln>
                <a:noFill/>
              </a:ln>
              <a:solidFill>
                <a:srgbClr val="000000"/>
              </a:solidFill>
              <a:effectLst/>
              <a:uLnTx/>
              <a:uFillTx/>
              <a:latin typeface="Arial"/>
              <a:cs typeface="Arial"/>
              <a:sym typeface="Arial"/>
            </a:endParaRPr>
          </a:p>
        </p:txBody>
      </p:sp>
      <p:sp>
        <p:nvSpPr>
          <p:cNvPr id="9" name="テキスト ボックス 8">
            <a:extLst>
              <a:ext uri="{FF2B5EF4-FFF2-40B4-BE49-F238E27FC236}">
                <a16:creationId xmlns:a16="http://schemas.microsoft.com/office/drawing/2014/main" id="{8FC07041-4CF5-89E3-4FE6-60383EB952AB}"/>
              </a:ext>
            </a:extLst>
          </p:cNvPr>
          <p:cNvSpPr txBox="1"/>
          <p:nvPr/>
        </p:nvSpPr>
        <p:spPr>
          <a:xfrm>
            <a:off x="355369" y="4299294"/>
            <a:ext cx="3950624"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Photon Sports</a:t>
            </a:r>
            <a:r>
              <a:rPr kumimoji="0" lang="ja-JP" altLang="ja-JP"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r>
              <a:rPr kumimoji="0" lang="ja-JP" altLang="ja-JP" sz="1400" b="0" i="0" u="none" strike="noStrike" kern="0" cap="none" spc="0" normalizeH="0" baseline="0" noProof="0">
                <a:ln>
                  <a:noFill/>
                </a:ln>
                <a:solidFill>
                  <a:srgbClr val="000000"/>
                </a:solidFill>
                <a:effectLst/>
                <a:uLnTx/>
                <a:uFillTx/>
                <a:latin typeface="Arial" panose="020B0604020202020204" pitchFamily="34" charset="0"/>
                <a:cs typeface="Arial"/>
                <a:sym typeface="Arial"/>
              </a:rPr>
              <a:t>動作解析</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cs typeface="Arial"/>
                <a:sym typeface="Arial"/>
              </a:rPr>
              <a:t>＆改善提案</a:t>
            </a:r>
            <a:r>
              <a:rPr kumimoji="0" lang="ja-JP" altLang="ja-JP" sz="1400" b="0" i="0" u="none" strike="noStrike" kern="0" cap="none" spc="0" normalizeH="0" baseline="0" noProof="0">
                <a:ln>
                  <a:noFill/>
                </a:ln>
                <a:solidFill>
                  <a:srgbClr val="000000"/>
                </a:solidFill>
                <a:effectLst/>
                <a:uLnTx/>
                <a:uFillTx/>
                <a:latin typeface="Arial" panose="020B0604020202020204" pitchFamily="34" charset="0"/>
                <a:cs typeface="Arial"/>
                <a:sym typeface="Arial"/>
              </a:rPr>
              <a:t>） </a:t>
            </a:r>
            <a:endParaRPr kumimoji="0" lang="ja-JP" altLang="ja-JP"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Hawkin Dynamics</a:t>
            </a:r>
            <a:r>
              <a:rPr kumimoji="0" lang="ja-JP" altLang="ja-JP"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（ジャンプ・パワー測定</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endParaRPr kumimoji="0"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テキスト ボックス 9">
            <a:extLst>
              <a:ext uri="{FF2B5EF4-FFF2-40B4-BE49-F238E27FC236}">
                <a16:creationId xmlns:a16="http://schemas.microsoft.com/office/drawing/2014/main" id="{863C6CE4-AEF9-D36D-9124-4B3156F382B7}"/>
              </a:ext>
            </a:extLst>
          </p:cNvPr>
          <p:cNvSpPr txBox="1"/>
          <p:nvPr/>
        </p:nvSpPr>
        <p:spPr>
          <a:xfrm>
            <a:off x="3640087" y="1830728"/>
            <a:ext cx="442325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2000" b="0" i="0" u="none" strike="noStrike" kern="0" cap="none" spc="0" normalizeH="0" baseline="0" noProof="0" dirty="0">
                <a:ln>
                  <a:noFill/>
                </a:ln>
                <a:solidFill>
                  <a:srgbClr val="000000"/>
                </a:solidFill>
                <a:effectLst/>
                <a:uLnTx/>
                <a:uFillTx/>
                <a:latin typeface="Arial"/>
                <a:cs typeface="Arial"/>
                <a:sym typeface="Arial"/>
              </a:rPr>
              <a:t>昼：セルフコンディショニング</a:t>
            </a:r>
            <a:endParaRPr kumimoji="0" lang="en-US" altLang="ja-JP"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2000" b="0" i="0" u="none" strike="noStrike" kern="0" cap="none" spc="0" normalizeH="0" baseline="0" noProof="0" dirty="0">
                <a:ln>
                  <a:noFill/>
                </a:ln>
                <a:solidFill>
                  <a:srgbClr val="000000"/>
                </a:solidFill>
                <a:effectLst/>
                <a:uLnTx/>
                <a:uFillTx/>
                <a:latin typeface="Arial"/>
                <a:cs typeface="Arial"/>
                <a:sym typeface="Arial"/>
              </a:rPr>
              <a:t>講義</a:t>
            </a:r>
          </a:p>
        </p:txBody>
      </p:sp>
      <p:sp>
        <p:nvSpPr>
          <p:cNvPr id="13" name="テキスト ボックス 12">
            <a:extLst>
              <a:ext uri="{FF2B5EF4-FFF2-40B4-BE49-F238E27FC236}">
                <a16:creationId xmlns:a16="http://schemas.microsoft.com/office/drawing/2014/main" id="{8BCFC28C-D2E0-ACC8-7B2F-45B9001576F0}"/>
              </a:ext>
            </a:extLst>
          </p:cNvPr>
          <p:cNvSpPr txBox="1"/>
          <p:nvPr/>
        </p:nvSpPr>
        <p:spPr>
          <a:xfrm>
            <a:off x="4627188" y="4094116"/>
            <a:ext cx="6097384" cy="1384995"/>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0" fontAlgn="base" latinLnBrk="0" hangingPunct="0">
              <a:spcBef>
                <a:spcPct val="0"/>
              </a:spcBef>
              <a:spcAft>
                <a:spcPct val="0"/>
              </a:spcAft>
              <a:buClrTx/>
              <a:buSzTx/>
              <a:buFontTx/>
              <a:buChar char="•"/>
              <a:tabLst/>
              <a:defRPr kumimoji="0" i="1" normalizeH="0" baseline="0">
                <a:ln>
                  <a:noFill/>
                </a:ln>
                <a:solidFill>
                  <a:schemeClr val="tx1"/>
                </a:solidFill>
                <a:effectLst/>
                <a:latin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食事：弁当</a:t>
            </a: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(CLUBHOUSE)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選択式</a:t>
            </a: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栄養学（アスケン）</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睡眠学（ブレインスリープ）</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メンタル（アップマインド）</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実践：セルフケアワーク</a:t>
            </a:r>
          </a:p>
        </p:txBody>
      </p:sp>
      <p:sp>
        <p:nvSpPr>
          <p:cNvPr id="14" name="テキスト ボックス 13">
            <a:extLst>
              <a:ext uri="{FF2B5EF4-FFF2-40B4-BE49-F238E27FC236}">
                <a16:creationId xmlns:a16="http://schemas.microsoft.com/office/drawing/2014/main" id="{5BFC0D10-E9BA-0A7A-0AF0-3261DCF7171D}"/>
              </a:ext>
            </a:extLst>
          </p:cNvPr>
          <p:cNvSpPr txBox="1"/>
          <p:nvPr/>
        </p:nvSpPr>
        <p:spPr>
          <a:xfrm>
            <a:off x="7596945" y="1830728"/>
            <a:ext cx="442325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2000" b="0" i="0" u="none" strike="noStrike" kern="0" cap="none" spc="0" normalizeH="0" baseline="0" noProof="0" dirty="0">
                <a:ln>
                  <a:noFill/>
                </a:ln>
                <a:solidFill>
                  <a:srgbClr val="000000"/>
                </a:solidFill>
                <a:effectLst/>
                <a:uLnTx/>
                <a:uFillTx/>
                <a:latin typeface="Arial"/>
                <a:cs typeface="Arial"/>
                <a:sym typeface="Arial"/>
              </a:rPr>
              <a:t>午後：実戦＋データ活用</a:t>
            </a:r>
          </a:p>
        </p:txBody>
      </p:sp>
      <p:sp>
        <p:nvSpPr>
          <p:cNvPr id="16" name="テキスト ボックス 15">
            <a:extLst>
              <a:ext uri="{FF2B5EF4-FFF2-40B4-BE49-F238E27FC236}">
                <a16:creationId xmlns:a16="http://schemas.microsoft.com/office/drawing/2014/main" id="{647EDFAB-A126-7653-F49A-BB1A445955B2}"/>
              </a:ext>
            </a:extLst>
          </p:cNvPr>
          <p:cNvSpPr txBox="1"/>
          <p:nvPr/>
        </p:nvSpPr>
        <p:spPr>
          <a:xfrm>
            <a:off x="7840981" y="4257847"/>
            <a:ext cx="6097384" cy="738664"/>
          </a:xfrm>
          <a:prstGeom prst="rect">
            <a:avLst/>
          </a:prstGeom>
          <a:noFill/>
        </p:spPr>
        <p:txBody>
          <a:bodyPr wrap="square">
            <a:spAutoFit/>
          </a:bodyPr>
          <a:lstStyle>
            <a:defPPr marR="0" lvl="0" algn="l" rtl="0">
              <a:lnSpc>
                <a:spcPct val="100000"/>
              </a:lnSpc>
              <a:spcBef>
                <a:spcPts val="0"/>
              </a:spcBef>
              <a:spcAft>
                <a:spcPts val="0"/>
              </a:spcAft>
              <a:defRPr/>
            </a:defPPr>
            <a:lvl1pPr marL="0" indent="0" defTabSz="914400" eaLnBrk="0" fontAlgn="base" latinLnBrk="0" hangingPunct="0">
              <a:spcBef>
                <a:spcPct val="0"/>
              </a:spcBef>
              <a:spcAft>
                <a:spcPct val="0"/>
              </a:spcAft>
              <a:buClrTx/>
              <a:buSzTx/>
              <a:buFontTx/>
              <a:buChar char="•"/>
              <a:tabLst/>
              <a:defRPr kumimoji="0" i="1" normalizeH="0" baseline="0">
                <a:ln>
                  <a:noFill/>
                </a:ln>
                <a:solidFill>
                  <a:schemeClr val="tx1"/>
                </a:solidFill>
                <a:effectLst/>
                <a:latin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紅白戦 </a:t>
            </a: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or </a:t>
            </a: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第一生命サッカー部との試合</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Player Data(GPS)</a:t>
            </a: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NTT SPORTICT(AI</a:t>
            </a: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カメラ</a:t>
            </a:r>
            <a:r>
              <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個人別フィードバックレポート＆データ提供</a:t>
            </a:r>
          </a:p>
        </p:txBody>
      </p:sp>
      <p:pic>
        <p:nvPicPr>
          <p:cNvPr id="18" name="グラフィックス 17" descr="テーブル セッティング 単色塗りつぶし">
            <a:extLst>
              <a:ext uri="{FF2B5EF4-FFF2-40B4-BE49-F238E27FC236}">
                <a16:creationId xmlns:a16="http://schemas.microsoft.com/office/drawing/2014/main" id="{6CA5A09A-EC51-A4C9-AB24-A234C9F449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0449" y="2357047"/>
            <a:ext cx="1642533" cy="1642533"/>
          </a:xfrm>
          <a:prstGeom prst="rect">
            <a:avLst/>
          </a:prstGeom>
        </p:spPr>
      </p:pic>
      <p:pic>
        <p:nvPicPr>
          <p:cNvPr id="20" name="グラフィックス 19" descr="サッカー ボール 単色塗りつぶし">
            <a:extLst>
              <a:ext uri="{FF2B5EF4-FFF2-40B4-BE49-F238E27FC236}">
                <a16:creationId xmlns:a16="http://schemas.microsoft.com/office/drawing/2014/main" id="{62C8B370-6A39-F933-00F0-E2B1FDCD8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3999" y="2472810"/>
            <a:ext cx="1346200" cy="1346200"/>
          </a:xfrm>
          <a:prstGeom prst="rect">
            <a:avLst/>
          </a:prstGeom>
        </p:spPr>
      </p:pic>
      <p:sp>
        <p:nvSpPr>
          <p:cNvPr id="21" name="テキスト ボックス 20">
            <a:extLst>
              <a:ext uri="{FF2B5EF4-FFF2-40B4-BE49-F238E27FC236}">
                <a16:creationId xmlns:a16="http://schemas.microsoft.com/office/drawing/2014/main" id="{D1AC0554-C639-7FE9-0683-A00F364E0B9E}"/>
              </a:ext>
            </a:extLst>
          </p:cNvPr>
          <p:cNvSpPr txBox="1"/>
          <p:nvPr/>
        </p:nvSpPr>
        <p:spPr>
          <a:xfrm>
            <a:off x="489785" y="5685665"/>
            <a:ext cx="4055764"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プロ選手の「俺ならデータをこう使う！」</a:t>
            </a:r>
            <a:endParaRPr kumimoji="0" lang="en-US" altLang="ja-JP"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現在地と目標がその場でわかる！</a:t>
            </a:r>
            <a:endParaRPr kumimoji="0"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テキスト ボックス 21">
            <a:extLst>
              <a:ext uri="{FF2B5EF4-FFF2-40B4-BE49-F238E27FC236}">
                <a16:creationId xmlns:a16="http://schemas.microsoft.com/office/drawing/2014/main" id="{FEED5D08-085E-9C04-3441-CD80251EB54D}"/>
              </a:ext>
            </a:extLst>
          </p:cNvPr>
          <p:cNvSpPr txBox="1"/>
          <p:nvPr/>
        </p:nvSpPr>
        <p:spPr>
          <a:xfrm>
            <a:off x="4411133" y="5800880"/>
            <a:ext cx="4055764"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実体験によるルーティーン、怪我予防</a:t>
            </a:r>
            <a:endParaRPr kumimoji="0"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テキスト ボックス 22">
            <a:extLst>
              <a:ext uri="{FF2B5EF4-FFF2-40B4-BE49-F238E27FC236}">
                <a16:creationId xmlns:a16="http://schemas.microsoft.com/office/drawing/2014/main" id="{CC9F5D02-8B1E-3B47-3E15-B66757498404}"/>
              </a:ext>
            </a:extLst>
          </p:cNvPr>
          <p:cNvSpPr txBox="1"/>
          <p:nvPr/>
        </p:nvSpPr>
        <p:spPr>
          <a:xfrm>
            <a:off x="7958897" y="5781173"/>
            <a:ext cx="433470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ja-JP" altLang="en-US" sz="1400" b="0" i="1" u="none" strike="noStrike" kern="0" cap="none" spc="0" normalizeH="0" baseline="0" noProof="0" dirty="0">
                <a:ln>
                  <a:noFill/>
                </a:ln>
                <a:solidFill>
                  <a:srgbClr val="000000"/>
                </a:solidFill>
                <a:effectLst/>
                <a:uLnTx/>
                <a:uFillTx/>
                <a:latin typeface="Arial" panose="020B0604020202020204" pitchFamily="34" charset="0"/>
                <a:cs typeface="Arial"/>
                <a:sym typeface="Arial"/>
              </a:rPr>
              <a:t>プロ選手と一緒にプレーする、試合後の映像を解説</a:t>
            </a:r>
            <a:endParaRPr kumimoji="0"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7" name="Picture 3" descr="クリアソン新宿">
            <a:extLst>
              <a:ext uri="{FF2B5EF4-FFF2-40B4-BE49-F238E27FC236}">
                <a16:creationId xmlns:a16="http://schemas.microsoft.com/office/drawing/2014/main" id="{BFA15BB8-6135-B7E8-670C-792A57458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1" y="487733"/>
            <a:ext cx="821266" cy="8212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クリアソン新宿">
            <a:extLst>
              <a:ext uri="{FF2B5EF4-FFF2-40B4-BE49-F238E27FC236}">
                <a16:creationId xmlns:a16="http://schemas.microsoft.com/office/drawing/2014/main" id="{DC587BEB-B780-90A3-37EB-C6D292B75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5" y="5668467"/>
            <a:ext cx="52322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クリアソン新宿">
            <a:extLst>
              <a:ext uri="{FF2B5EF4-FFF2-40B4-BE49-F238E27FC236}">
                <a16:creationId xmlns:a16="http://schemas.microsoft.com/office/drawing/2014/main" id="{4C7EF530-EA71-0E74-991C-2F06910D0B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4383" y="5678054"/>
            <a:ext cx="52322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クリアソン新宿">
            <a:extLst>
              <a:ext uri="{FF2B5EF4-FFF2-40B4-BE49-F238E27FC236}">
                <a16:creationId xmlns:a16="http://schemas.microsoft.com/office/drawing/2014/main" id="{3CB7C182-787F-9340-18B0-430322219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4474" y="5638535"/>
            <a:ext cx="523220" cy="523220"/>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791F56F6-31FC-A429-B557-7900EF13F8E0}"/>
              </a:ext>
            </a:extLst>
          </p:cNvPr>
          <p:cNvSpPr txBox="1">
            <a:spLocks/>
          </p:cNvSpPr>
          <p:nvPr/>
        </p:nvSpPr>
        <p:spPr>
          <a:xfrm>
            <a:off x="922867" y="1060463"/>
            <a:ext cx="11295157"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プロ基準の</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測定</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理論</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データ活用</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で競技力と競技理解を一気に底上げする</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”1</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日で伸びる</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実感の提供</a:t>
            </a:r>
          </a:p>
        </p:txBody>
      </p:sp>
      <p:sp>
        <p:nvSpPr>
          <p:cNvPr id="28" name="楕円 27">
            <a:extLst>
              <a:ext uri="{FF2B5EF4-FFF2-40B4-BE49-F238E27FC236}">
                <a16:creationId xmlns:a16="http://schemas.microsoft.com/office/drawing/2014/main" id="{AF5E80C4-E22C-F4F4-1A75-1EDF20B06902}"/>
              </a:ext>
            </a:extLst>
          </p:cNvPr>
          <p:cNvSpPr/>
          <p:nvPr/>
        </p:nvSpPr>
        <p:spPr>
          <a:xfrm>
            <a:off x="9619673" y="2278"/>
            <a:ext cx="2539999" cy="896811"/>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rPr>
              <a:t>新入部員加入時</a:t>
            </a:r>
            <a:endParaRPr kumimoji="1" lang="en-US" altLang="ja-JP"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rPr>
              <a:t>OFF</a:t>
            </a:r>
            <a:r>
              <a:rPr kumimoji="1" lang="ja-JP" altLang="en-US"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rPr>
              <a:t>明けのチェック</a:t>
            </a:r>
            <a:endParaRPr kumimoji="1" lang="en-US" altLang="ja-JP"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rPr>
              <a:t>リーグ開幕前の選考</a:t>
            </a:r>
            <a:endParaRPr kumimoji="1" lang="en-US" altLang="ja-JP"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0" i="0" u="none" strike="noStrike" kern="0" cap="none" spc="0" normalizeH="0" baseline="0" noProof="0" dirty="0">
                <a:ln>
                  <a:noFill/>
                </a:ln>
                <a:solidFill>
                  <a:srgbClr val="000000"/>
                </a:solidFill>
                <a:effectLst/>
                <a:uLnTx/>
                <a:uFillTx/>
                <a:latin typeface="Arial"/>
                <a:ea typeface="ＭＳ Ｐゴシック" panose="020B0600070205080204" pitchFamily="50" charset="-128"/>
                <a:cs typeface="+mn-cs"/>
                <a:sym typeface="Arial"/>
              </a:rPr>
              <a:t>に最適！</a:t>
            </a:r>
          </a:p>
        </p:txBody>
      </p:sp>
    </p:spTree>
    <p:extLst>
      <p:ext uri="{BB962C8B-B14F-4D97-AF65-F5344CB8AC3E}">
        <p14:creationId xmlns:p14="http://schemas.microsoft.com/office/powerpoint/2010/main" val="146829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248233B1-AB6E-A901-A1AD-1CADAE5172EF}"/>
            </a:ext>
          </a:extLst>
        </p:cNvPr>
        <p:cNvGrpSpPr/>
        <p:nvPr/>
      </p:nvGrpSpPr>
      <p:grpSpPr>
        <a:xfrm>
          <a:off x="0" y="0"/>
          <a:ext cx="0" cy="0"/>
          <a:chOff x="0" y="0"/>
          <a:chExt cx="0" cy="0"/>
        </a:xfrm>
      </p:grpSpPr>
      <p:sp>
        <p:nvSpPr>
          <p:cNvPr id="56" name="タイトル 1">
            <a:extLst>
              <a:ext uri="{FF2B5EF4-FFF2-40B4-BE49-F238E27FC236}">
                <a16:creationId xmlns:a16="http://schemas.microsoft.com/office/drawing/2014/main" id="{0783D340-4803-1610-EABD-523B4BF7B42F}"/>
              </a:ext>
            </a:extLst>
          </p:cNvPr>
          <p:cNvSpPr>
            <a:spLocks noGrp="1"/>
          </p:cNvSpPr>
          <p:nvPr>
            <p:ph type="title"/>
          </p:nvPr>
        </p:nvSpPr>
        <p:spPr>
          <a:xfrm>
            <a:off x="0" y="-66337"/>
            <a:ext cx="1017713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ビジネスモデル</a:t>
            </a:r>
          </a:p>
        </p:txBody>
      </p:sp>
      <p:pic>
        <p:nvPicPr>
          <p:cNvPr id="24" name="Google Shape;268;p15" descr="ユーザー">
            <a:extLst>
              <a:ext uri="{FF2B5EF4-FFF2-40B4-BE49-F238E27FC236}">
                <a16:creationId xmlns:a16="http://schemas.microsoft.com/office/drawing/2014/main" id="{B6D0072A-DD96-886D-6502-052C85BAFE36}"/>
              </a:ext>
            </a:extLst>
          </p:cNvPr>
          <p:cNvPicPr preferRelativeResize="0"/>
          <p:nvPr/>
        </p:nvPicPr>
        <p:blipFill rotWithShape="1">
          <a:blip r:embed="rId3">
            <a:alphaModFix/>
          </a:blip>
          <a:srcRect/>
          <a:stretch/>
        </p:blipFill>
        <p:spPr>
          <a:xfrm>
            <a:off x="9182833" y="740880"/>
            <a:ext cx="1943844" cy="1699712"/>
          </a:xfrm>
          <a:prstGeom prst="rect">
            <a:avLst/>
          </a:prstGeom>
          <a:noFill/>
          <a:ln>
            <a:noFill/>
          </a:ln>
        </p:spPr>
      </p:pic>
      <p:sp>
        <p:nvSpPr>
          <p:cNvPr id="25" name="Google Shape;269;p15">
            <a:extLst>
              <a:ext uri="{FF2B5EF4-FFF2-40B4-BE49-F238E27FC236}">
                <a16:creationId xmlns:a16="http://schemas.microsoft.com/office/drawing/2014/main" id="{E8540503-36A0-B63F-C7A1-D97665CC4983}"/>
              </a:ext>
            </a:extLst>
          </p:cNvPr>
          <p:cNvSpPr/>
          <p:nvPr/>
        </p:nvSpPr>
        <p:spPr>
          <a:xfrm>
            <a:off x="8825894" y="2199762"/>
            <a:ext cx="2605473" cy="5983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部活動</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dirty="0">
                <a:latin typeface="Meiryo UI" panose="020B0604030504040204" pitchFamily="50" charset="-128"/>
                <a:ea typeface="Meiryo UI" panose="020B0604030504040204" pitchFamily="50" charset="-128"/>
              </a:rPr>
              <a:t>個人アスリート</a:t>
            </a:r>
            <a:endParaRPr kumimoji="0"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6" name="Google Shape;270;p15">
            <a:extLst>
              <a:ext uri="{FF2B5EF4-FFF2-40B4-BE49-F238E27FC236}">
                <a16:creationId xmlns:a16="http://schemas.microsoft.com/office/drawing/2014/main" id="{A09755A6-0A1B-E669-E474-D4FD5D519A21}"/>
              </a:ext>
            </a:extLst>
          </p:cNvPr>
          <p:cNvSpPr/>
          <p:nvPr/>
        </p:nvSpPr>
        <p:spPr>
          <a:xfrm>
            <a:off x="5063398" y="661052"/>
            <a:ext cx="1688160" cy="4988556"/>
          </a:xfrm>
          <a:prstGeom prst="rect">
            <a:avLst/>
          </a:prstGeom>
          <a:solidFill>
            <a:srgbClr val="A6D86E"/>
          </a:solidFill>
          <a:ln w="28575" cap="flat" cmpd="sng">
            <a:solidFill>
              <a:srgbClr val="00AD19"/>
            </a:solidFill>
            <a:prstDash val="solid"/>
            <a:round/>
            <a:headEnd type="none" w="sm" len="sm"/>
            <a:tailEnd type="none" w="sm" len="sm"/>
          </a:ln>
        </p:spPr>
        <p:txBody>
          <a:bodyPr spcFirstLastPara="1" wrap="square" lIns="0" tIns="45700" rIns="0"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Setagaya Sports Valley</a:t>
            </a:r>
            <a:endParaRPr kumimoji="0"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32" name="Google Shape;276;p15">
            <a:extLst>
              <a:ext uri="{FF2B5EF4-FFF2-40B4-BE49-F238E27FC236}">
                <a16:creationId xmlns:a16="http://schemas.microsoft.com/office/drawing/2014/main" id="{F8AAE97F-B49F-AD1E-FC5D-623E137E6034}"/>
              </a:ext>
            </a:extLst>
          </p:cNvPr>
          <p:cNvSpPr/>
          <p:nvPr/>
        </p:nvSpPr>
        <p:spPr>
          <a:xfrm>
            <a:off x="6688736" y="949494"/>
            <a:ext cx="3076021"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dirty="0">
                <a:latin typeface="Meiryo UI" panose="020B0604030504040204" pitchFamily="50" charset="-128"/>
                <a:ea typeface="Meiryo UI" panose="020B0604030504040204" pitchFamily="50" charset="-128"/>
              </a:rPr>
              <a:t>測定、分析、改善</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37" name="Google Shape;281;p15">
            <a:extLst>
              <a:ext uri="{FF2B5EF4-FFF2-40B4-BE49-F238E27FC236}">
                <a16:creationId xmlns:a16="http://schemas.microsoft.com/office/drawing/2014/main" id="{092B9E03-582C-11F9-61AF-0462D34CC79F}"/>
              </a:ext>
            </a:extLst>
          </p:cNvPr>
          <p:cNvSpPr/>
          <p:nvPr/>
        </p:nvSpPr>
        <p:spPr>
          <a:xfrm>
            <a:off x="760633" y="661052"/>
            <a:ext cx="1688160" cy="4988551"/>
          </a:xfrm>
          <a:prstGeom prst="rect">
            <a:avLst/>
          </a:prstGeom>
          <a:solidFill>
            <a:schemeClr val="lt1"/>
          </a:solidFill>
          <a:ln w="28575" cap="flat" cmpd="sng">
            <a:solidFill>
              <a:srgbClr val="00AD19"/>
            </a:solidFill>
            <a:prstDash val="solid"/>
            <a:round/>
            <a:headEnd type="none" w="sm" len="sm"/>
            <a:tailEnd type="none" w="sm" len="sm"/>
          </a:ln>
        </p:spPr>
        <p:txBody>
          <a:bodyPr spcFirstLastPara="1" wrap="square" lIns="0" tIns="45700" rIns="0"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スポーツ科学</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ヘルスケア企業</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5" name="Google Shape;274;p15">
            <a:extLst>
              <a:ext uri="{FF2B5EF4-FFF2-40B4-BE49-F238E27FC236}">
                <a16:creationId xmlns:a16="http://schemas.microsoft.com/office/drawing/2014/main" id="{29EB504C-833C-A92E-4EF0-92F8F6B18850}"/>
              </a:ext>
            </a:extLst>
          </p:cNvPr>
          <p:cNvSpPr/>
          <p:nvPr/>
        </p:nvSpPr>
        <p:spPr>
          <a:xfrm>
            <a:off x="7921656" y="1358789"/>
            <a:ext cx="614576"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pic>
        <p:nvPicPr>
          <p:cNvPr id="6" name="Google Shape;275;p15" descr="元">
            <a:extLst>
              <a:ext uri="{FF2B5EF4-FFF2-40B4-BE49-F238E27FC236}">
                <a16:creationId xmlns:a16="http://schemas.microsoft.com/office/drawing/2014/main" id="{7DFAE651-91AB-FF81-44B4-545EAA3BABDF}"/>
              </a:ext>
            </a:extLst>
          </p:cNvPr>
          <p:cNvPicPr preferRelativeResize="0"/>
          <p:nvPr/>
        </p:nvPicPr>
        <p:blipFill rotWithShape="1">
          <a:blip r:embed="rId4">
            <a:alphaModFix/>
          </a:blip>
          <a:srcRect/>
          <a:stretch/>
        </p:blipFill>
        <p:spPr>
          <a:xfrm>
            <a:off x="7877756" y="2197118"/>
            <a:ext cx="702370" cy="519962"/>
          </a:xfrm>
          <a:prstGeom prst="rect">
            <a:avLst/>
          </a:prstGeom>
          <a:noFill/>
          <a:ln>
            <a:noFill/>
          </a:ln>
        </p:spPr>
      </p:pic>
      <p:cxnSp>
        <p:nvCxnSpPr>
          <p:cNvPr id="7" name="Google Shape;279;p15">
            <a:extLst>
              <a:ext uri="{FF2B5EF4-FFF2-40B4-BE49-F238E27FC236}">
                <a16:creationId xmlns:a16="http://schemas.microsoft.com/office/drawing/2014/main" id="{1762B987-3723-10D9-E895-154A5C8EFC87}"/>
              </a:ext>
            </a:extLst>
          </p:cNvPr>
          <p:cNvCxnSpPr/>
          <p:nvPr/>
        </p:nvCxnSpPr>
        <p:spPr>
          <a:xfrm>
            <a:off x="7178174" y="1941767"/>
            <a:ext cx="2144976" cy="0"/>
          </a:xfrm>
          <a:prstGeom prst="straightConnector1">
            <a:avLst/>
          </a:prstGeom>
          <a:noFill/>
          <a:ln w="19050" cap="flat" cmpd="sng">
            <a:solidFill>
              <a:schemeClr val="dk1"/>
            </a:solidFill>
            <a:prstDash val="solid"/>
            <a:round/>
            <a:headEnd type="none" w="sm" len="sm"/>
            <a:tailEnd type="triangle" w="lg" len="lg"/>
          </a:ln>
        </p:spPr>
      </p:cxnSp>
      <p:cxnSp>
        <p:nvCxnSpPr>
          <p:cNvPr id="8" name="Google Shape;280;p15">
            <a:extLst>
              <a:ext uri="{FF2B5EF4-FFF2-40B4-BE49-F238E27FC236}">
                <a16:creationId xmlns:a16="http://schemas.microsoft.com/office/drawing/2014/main" id="{8080FD12-9900-730F-5C5F-2CD712DFD0A1}"/>
              </a:ext>
            </a:extLst>
          </p:cNvPr>
          <p:cNvCxnSpPr/>
          <p:nvPr/>
        </p:nvCxnSpPr>
        <p:spPr>
          <a:xfrm rot="10800000">
            <a:off x="7178174" y="2199762"/>
            <a:ext cx="2144976" cy="0"/>
          </a:xfrm>
          <a:prstGeom prst="straightConnector1">
            <a:avLst/>
          </a:prstGeom>
          <a:noFill/>
          <a:ln w="19050" cap="flat" cmpd="sng">
            <a:solidFill>
              <a:schemeClr val="dk1"/>
            </a:solidFill>
            <a:prstDash val="solid"/>
            <a:round/>
            <a:headEnd type="none" w="sm" len="sm"/>
            <a:tailEnd type="triangle" w="lg" len="lg"/>
          </a:ln>
        </p:spPr>
      </p:cxnSp>
      <p:sp>
        <p:nvSpPr>
          <p:cNvPr id="45" name="Google Shape;276;p15">
            <a:extLst>
              <a:ext uri="{FF2B5EF4-FFF2-40B4-BE49-F238E27FC236}">
                <a16:creationId xmlns:a16="http://schemas.microsoft.com/office/drawing/2014/main" id="{E7E1D8FC-8F6D-B4BE-8421-C1C737395045}"/>
              </a:ext>
            </a:extLst>
          </p:cNvPr>
          <p:cNvSpPr/>
          <p:nvPr/>
        </p:nvSpPr>
        <p:spPr>
          <a:xfrm>
            <a:off x="2148605" y="764399"/>
            <a:ext cx="3152162"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測定機器・サービス</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cxnSp>
        <p:nvCxnSpPr>
          <p:cNvPr id="47" name="Google Shape;280;p15">
            <a:extLst>
              <a:ext uri="{FF2B5EF4-FFF2-40B4-BE49-F238E27FC236}">
                <a16:creationId xmlns:a16="http://schemas.microsoft.com/office/drawing/2014/main" id="{E99E7B49-E319-7A9D-27E4-E9756DE63910}"/>
              </a:ext>
            </a:extLst>
          </p:cNvPr>
          <p:cNvCxnSpPr/>
          <p:nvPr/>
        </p:nvCxnSpPr>
        <p:spPr>
          <a:xfrm rot="10800000">
            <a:off x="2816684" y="1953598"/>
            <a:ext cx="1816003" cy="0"/>
          </a:xfrm>
          <a:prstGeom prst="straightConnector1">
            <a:avLst/>
          </a:prstGeom>
          <a:noFill/>
          <a:ln w="19050" cap="flat" cmpd="sng">
            <a:solidFill>
              <a:schemeClr val="dk1"/>
            </a:solidFill>
            <a:prstDash val="solid"/>
            <a:round/>
            <a:headEnd type="none" w="sm" len="sm"/>
            <a:tailEnd type="triangle" w="lg" len="lg"/>
          </a:ln>
        </p:spPr>
      </p:cxnSp>
      <p:sp>
        <p:nvSpPr>
          <p:cNvPr id="49" name="Google Shape;274;p15">
            <a:extLst>
              <a:ext uri="{FF2B5EF4-FFF2-40B4-BE49-F238E27FC236}">
                <a16:creationId xmlns:a16="http://schemas.microsoft.com/office/drawing/2014/main" id="{8A436B11-6C97-957B-B8BE-BAFC47C36E00}"/>
              </a:ext>
            </a:extLst>
          </p:cNvPr>
          <p:cNvSpPr/>
          <p:nvPr/>
        </p:nvSpPr>
        <p:spPr>
          <a:xfrm>
            <a:off x="3446139" y="2047179"/>
            <a:ext cx="520318"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sp>
        <p:nvSpPr>
          <p:cNvPr id="50" name="Google Shape;273;p15">
            <a:extLst>
              <a:ext uri="{FF2B5EF4-FFF2-40B4-BE49-F238E27FC236}">
                <a16:creationId xmlns:a16="http://schemas.microsoft.com/office/drawing/2014/main" id="{BFB0B2A3-EA0B-6493-E3D5-84AC2CB44AA3}"/>
              </a:ext>
            </a:extLst>
          </p:cNvPr>
          <p:cNvSpPr/>
          <p:nvPr/>
        </p:nvSpPr>
        <p:spPr>
          <a:xfrm>
            <a:off x="1907099" y="2510700"/>
            <a:ext cx="3635173"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実証フィールドとエビデンス</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53" name="Google Shape;274;p15">
            <a:extLst>
              <a:ext uri="{FF2B5EF4-FFF2-40B4-BE49-F238E27FC236}">
                <a16:creationId xmlns:a16="http://schemas.microsoft.com/office/drawing/2014/main" id="{19522AFF-4386-7B9A-35AB-C93BDC0476C7}"/>
              </a:ext>
            </a:extLst>
          </p:cNvPr>
          <p:cNvSpPr/>
          <p:nvPr/>
        </p:nvSpPr>
        <p:spPr>
          <a:xfrm>
            <a:off x="3446139" y="1157528"/>
            <a:ext cx="520318"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cxnSp>
        <p:nvCxnSpPr>
          <p:cNvPr id="59" name="Google Shape;279;p15">
            <a:extLst>
              <a:ext uri="{FF2B5EF4-FFF2-40B4-BE49-F238E27FC236}">
                <a16:creationId xmlns:a16="http://schemas.microsoft.com/office/drawing/2014/main" id="{4BAFBF59-948C-8F03-EBB0-4016E0C16A89}"/>
              </a:ext>
            </a:extLst>
          </p:cNvPr>
          <p:cNvCxnSpPr/>
          <p:nvPr/>
        </p:nvCxnSpPr>
        <p:spPr>
          <a:xfrm>
            <a:off x="2816684" y="1719312"/>
            <a:ext cx="1816003" cy="0"/>
          </a:xfrm>
          <a:prstGeom prst="straightConnector1">
            <a:avLst/>
          </a:prstGeom>
          <a:noFill/>
          <a:ln w="19050" cap="flat" cmpd="sng">
            <a:solidFill>
              <a:schemeClr val="dk1"/>
            </a:solidFill>
            <a:prstDash val="solid"/>
            <a:round/>
            <a:headEnd type="none" w="sm" len="sm"/>
            <a:tailEnd type="triangle" w="lg" len="lg"/>
          </a:ln>
        </p:spPr>
      </p:cxnSp>
      <p:sp>
        <p:nvSpPr>
          <p:cNvPr id="60" name="Google Shape;287;p15">
            <a:extLst>
              <a:ext uri="{FF2B5EF4-FFF2-40B4-BE49-F238E27FC236}">
                <a16:creationId xmlns:a16="http://schemas.microsoft.com/office/drawing/2014/main" id="{EE1C35EC-8197-497D-D6FB-8BAC566951AB}"/>
              </a:ext>
            </a:extLst>
          </p:cNvPr>
          <p:cNvSpPr/>
          <p:nvPr/>
        </p:nvSpPr>
        <p:spPr>
          <a:xfrm>
            <a:off x="7318757" y="2751378"/>
            <a:ext cx="1864077"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利用料</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9" name="Google Shape;269;p15">
            <a:extLst>
              <a:ext uri="{FF2B5EF4-FFF2-40B4-BE49-F238E27FC236}">
                <a16:creationId xmlns:a16="http://schemas.microsoft.com/office/drawing/2014/main" id="{A15544FF-1865-5E80-74E8-8C7DBFF08BA2}"/>
              </a:ext>
            </a:extLst>
          </p:cNvPr>
          <p:cNvSpPr/>
          <p:nvPr/>
        </p:nvSpPr>
        <p:spPr>
          <a:xfrm>
            <a:off x="8774098" y="5051233"/>
            <a:ext cx="2605473" cy="5983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プロクラブ</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latin typeface="Meiryo UI" panose="020B0604030504040204" pitchFamily="50" charset="-128"/>
                <a:ea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rPr>
              <a:t>新宿クリアソン等</a:t>
            </a:r>
            <a:r>
              <a:rPr lang="en-US" sz="1200" b="1" dirty="0">
                <a:latin typeface="Meiryo UI" panose="020B0604030504040204" pitchFamily="50" charset="-128"/>
                <a:ea typeface="Meiryo UI" panose="020B0604030504040204" pitchFamily="50" charset="-128"/>
              </a:rPr>
              <a:t>)</a:t>
            </a:r>
            <a:endParaRPr kumimoji="0"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pic>
        <p:nvPicPr>
          <p:cNvPr id="30" name="Picture 3" descr="クリアソン新宿">
            <a:extLst>
              <a:ext uri="{FF2B5EF4-FFF2-40B4-BE49-F238E27FC236}">
                <a16:creationId xmlns:a16="http://schemas.microsoft.com/office/drawing/2014/main" id="{7C0B5E34-42FC-7C3E-BF1C-593471E73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530" y="3884929"/>
            <a:ext cx="1223367" cy="1064566"/>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276;p15">
            <a:extLst>
              <a:ext uri="{FF2B5EF4-FFF2-40B4-BE49-F238E27FC236}">
                <a16:creationId xmlns:a16="http://schemas.microsoft.com/office/drawing/2014/main" id="{6322BF0E-2829-A032-D554-395F160E4B44}"/>
              </a:ext>
            </a:extLst>
          </p:cNvPr>
          <p:cNvSpPr/>
          <p:nvPr/>
        </p:nvSpPr>
        <p:spPr>
          <a:xfrm>
            <a:off x="6688736" y="5867074"/>
            <a:ext cx="3076021" cy="5983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派遣費用</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200" b="1" dirty="0">
                <a:latin typeface="Meiryo UI" panose="020B0604030504040204" pitchFamily="50" charset="-128"/>
                <a:ea typeface="Meiryo UI" panose="020B0604030504040204" pitchFamily="50" charset="-128"/>
              </a:rPr>
              <a:t>(</a:t>
            </a:r>
            <a:r>
              <a:rPr lang="ja-JP" altLang="en-US" sz="1200" b="1" dirty="0">
                <a:latin typeface="Meiryo UI" panose="020B0604030504040204" pitchFamily="50" charset="-128"/>
                <a:ea typeface="Meiryo UI" panose="020B0604030504040204" pitchFamily="50" charset="-128"/>
              </a:rPr>
              <a:t>機器利用で相殺を予定</a:t>
            </a:r>
            <a:r>
              <a:rPr lang="en-US" altLang="ja-JP" sz="1200" b="1" dirty="0">
                <a:latin typeface="Meiryo UI" panose="020B0604030504040204" pitchFamily="50" charset="-128"/>
                <a:ea typeface="Meiryo UI" panose="020B0604030504040204" pitchFamily="50" charset="-128"/>
              </a:rPr>
              <a:t>)</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33" name="Google Shape;274;p15">
            <a:extLst>
              <a:ext uri="{FF2B5EF4-FFF2-40B4-BE49-F238E27FC236}">
                <a16:creationId xmlns:a16="http://schemas.microsoft.com/office/drawing/2014/main" id="{6DC759DE-162C-6F1D-4C4C-F54253EA76B2}"/>
              </a:ext>
            </a:extLst>
          </p:cNvPr>
          <p:cNvSpPr/>
          <p:nvPr/>
        </p:nvSpPr>
        <p:spPr>
          <a:xfrm>
            <a:off x="7921656" y="4192721"/>
            <a:ext cx="614576"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pic>
        <p:nvPicPr>
          <p:cNvPr id="35" name="Google Shape;275;p15" descr="元">
            <a:extLst>
              <a:ext uri="{FF2B5EF4-FFF2-40B4-BE49-F238E27FC236}">
                <a16:creationId xmlns:a16="http://schemas.microsoft.com/office/drawing/2014/main" id="{E9DF8D47-AF22-EFF7-1EF5-46DDAAE41178}"/>
              </a:ext>
            </a:extLst>
          </p:cNvPr>
          <p:cNvPicPr preferRelativeResize="0"/>
          <p:nvPr/>
        </p:nvPicPr>
        <p:blipFill rotWithShape="1">
          <a:blip r:embed="rId4">
            <a:alphaModFix/>
          </a:blip>
          <a:srcRect/>
          <a:stretch/>
        </p:blipFill>
        <p:spPr>
          <a:xfrm>
            <a:off x="7877756" y="5263195"/>
            <a:ext cx="702370" cy="519962"/>
          </a:xfrm>
          <a:prstGeom prst="rect">
            <a:avLst/>
          </a:prstGeom>
          <a:noFill/>
          <a:ln>
            <a:noFill/>
          </a:ln>
        </p:spPr>
      </p:pic>
      <p:cxnSp>
        <p:nvCxnSpPr>
          <p:cNvPr id="36" name="Google Shape;279;p15">
            <a:extLst>
              <a:ext uri="{FF2B5EF4-FFF2-40B4-BE49-F238E27FC236}">
                <a16:creationId xmlns:a16="http://schemas.microsoft.com/office/drawing/2014/main" id="{443070AF-5D50-0F34-46A1-72EE68C71740}"/>
              </a:ext>
            </a:extLst>
          </p:cNvPr>
          <p:cNvCxnSpPr/>
          <p:nvPr/>
        </p:nvCxnSpPr>
        <p:spPr>
          <a:xfrm>
            <a:off x="7178174" y="5051233"/>
            <a:ext cx="2144976" cy="0"/>
          </a:xfrm>
          <a:prstGeom prst="straightConnector1">
            <a:avLst/>
          </a:prstGeom>
          <a:noFill/>
          <a:ln w="19050" cap="flat" cmpd="sng">
            <a:solidFill>
              <a:schemeClr val="dk1"/>
            </a:solidFill>
            <a:prstDash val="solid"/>
            <a:round/>
            <a:headEnd type="none" w="sm" len="sm"/>
            <a:tailEnd type="triangle" w="lg" len="lg"/>
          </a:ln>
        </p:spPr>
      </p:cxnSp>
      <p:cxnSp>
        <p:nvCxnSpPr>
          <p:cNvPr id="38" name="Google Shape;280;p15">
            <a:extLst>
              <a:ext uri="{FF2B5EF4-FFF2-40B4-BE49-F238E27FC236}">
                <a16:creationId xmlns:a16="http://schemas.microsoft.com/office/drawing/2014/main" id="{EE2190C8-1BA0-CC8C-C70C-E67633DB7A44}"/>
              </a:ext>
            </a:extLst>
          </p:cNvPr>
          <p:cNvCxnSpPr/>
          <p:nvPr/>
        </p:nvCxnSpPr>
        <p:spPr>
          <a:xfrm rot="10800000">
            <a:off x="7178174" y="4718662"/>
            <a:ext cx="2144976" cy="0"/>
          </a:xfrm>
          <a:prstGeom prst="straightConnector1">
            <a:avLst/>
          </a:prstGeom>
          <a:noFill/>
          <a:ln w="19050" cap="flat" cmpd="sng">
            <a:solidFill>
              <a:schemeClr val="dk1"/>
            </a:solidFill>
            <a:prstDash val="solid"/>
            <a:round/>
            <a:headEnd type="none" w="sm" len="sm"/>
            <a:tailEnd type="triangle" w="lg" len="lg"/>
          </a:ln>
        </p:spPr>
      </p:cxnSp>
      <p:sp>
        <p:nvSpPr>
          <p:cNvPr id="39" name="Google Shape;287;p15">
            <a:extLst>
              <a:ext uri="{FF2B5EF4-FFF2-40B4-BE49-F238E27FC236}">
                <a16:creationId xmlns:a16="http://schemas.microsoft.com/office/drawing/2014/main" id="{38190C60-7D9F-C42E-A731-808FDB83B068}"/>
              </a:ext>
            </a:extLst>
          </p:cNvPr>
          <p:cNvSpPr/>
          <p:nvPr/>
        </p:nvSpPr>
        <p:spPr>
          <a:xfrm>
            <a:off x="7318757" y="3846473"/>
            <a:ext cx="1864077"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選手派遣</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40" name="Google Shape;276;p15">
            <a:extLst>
              <a:ext uri="{FF2B5EF4-FFF2-40B4-BE49-F238E27FC236}">
                <a16:creationId xmlns:a16="http://schemas.microsoft.com/office/drawing/2014/main" id="{FE9E6803-51B6-8531-5201-F5DE69E2D350}"/>
              </a:ext>
            </a:extLst>
          </p:cNvPr>
          <p:cNvSpPr/>
          <p:nvPr/>
        </p:nvSpPr>
        <p:spPr>
          <a:xfrm>
            <a:off x="2148605" y="3516894"/>
            <a:ext cx="3152162"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rPr>
              <a:t>広告費・協賛金</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cxnSp>
        <p:nvCxnSpPr>
          <p:cNvPr id="41" name="Google Shape;280;p15">
            <a:extLst>
              <a:ext uri="{FF2B5EF4-FFF2-40B4-BE49-F238E27FC236}">
                <a16:creationId xmlns:a16="http://schemas.microsoft.com/office/drawing/2014/main" id="{54356594-8170-DF9C-4468-AE18BBE43795}"/>
              </a:ext>
            </a:extLst>
          </p:cNvPr>
          <p:cNvCxnSpPr/>
          <p:nvPr/>
        </p:nvCxnSpPr>
        <p:spPr>
          <a:xfrm rot="10800000">
            <a:off x="2816684" y="4706092"/>
            <a:ext cx="1816003" cy="0"/>
          </a:xfrm>
          <a:prstGeom prst="straightConnector1">
            <a:avLst/>
          </a:prstGeom>
          <a:noFill/>
          <a:ln w="19050" cap="flat" cmpd="sng">
            <a:solidFill>
              <a:schemeClr val="dk1"/>
            </a:solidFill>
            <a:prstDash val="solid"/>
            <a:round/>
            <a:headEnd type="none" w="sm" len="sm"/>
            <a:tailEnd type="triangle" w="lg" len="lg"/>
          </a:ln>
        </p:spPr>
      </p:cxnSp>
      <p:sp>
        <p:nvSpPr>
          <p:cNvPr id="42" name="Google Shape;274;p15">
            <a:extLst>
              <a:ext uri="{FF2B5EF4-FFF2-40B4-BE49-F238E27FC236}">
                <a16:creationId xmlns:a16="http://schemas.microsoft.com/office/drawing/2014/main" id="{BEED0F75-D9CB-C97A-283D-6288438054EE}"/>
              </a:ext>
            </a:extLst>
          </p:cNvPr>
          <p:cNvSpPr/>
          <p:nvPr/>
        </p:nvSpPr>
        <p:spPr>
          <a:xfrm>
            <a:off x="3446139" y="4799674"/>
            <a:ext cx="520318"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sp>
        <p:nvSpPr>
          <p:cNvPr id="43" name="Google Shape;273;p15">
            <a:extLst>
              <a:ext uri="{FF2B5EF4-FFF2-40B4-BE49-F238E27FC236}">
                <a16:creationId xmlns:a16="http://schemas.microsoft.com/office/drawing/2014/main" id="{3F876421-6454-094E-D1E7-3DB9C2F51DE1}"/>
              </a:ext>
            </a:extLst>
          </p:cNvPr>
          <p:cNvSpPr/>
          <p:nvPr/>
        </p:nvSpPr>
        <p:spPr>
          <a:xfrm>
            <a:off x="1907099" y="5263195"/>
            <a:ext cx="3635173" cy="359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dirty="0">
                <a:latin typeface="Meiryo UI" panose="020B0604030504040204" pitchFamily="50" charset="-128"/>
                <a:ea typeface="Meiryo UI" panose="020B0604030504040204" pitchFamily="50" charset="-128"/>
              </a:rPr>
              <a:t>プログラム導入・機器宣伝</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cxnSp>
        <p:nvCxnSpPr>
          <p:cNvPr id="51" name="Google Shape;279;p15">
            <a:extLst>
              <a:ext uri="{FF2B5EF4-FFF2-40B4-BE49-F238E27FC236}">
                <a16:creationId xmlns:a16="http://schemas.microsoft.com/office/drawing/2014/main" id="{5A21C23B-5729-C4E1-EDCF-B5FBD010A10B}"/>
              </a:ext>
            </a:extLst>
          </p:cNvPr>
          <p:cNvCxnSpPr/>
          <p:nvPr/>
        </p:nvCxnSpPr>
        <p:spPr>
          <a:xfrm>
            <a:off x="2816684" y="4471807"/>
            <a:ext cx="1816003" cy="0"/>
          </a:xfrm>
          <a:prstGeom prst="straightConnector1">
            <a:avLst/>
          </a:prstGeom>
          <a:noFill/>
          <a:ln w="19050" cap="flat" cmpd="sng">
            <a:solidFill>
              <a:schemeClr val="dk1"/>
            </a:solidFill>
            <a:prstDash val="solid"/>
            <a:round/>
            <a:headEnd type="none" w="sm" len="sm"/>
            <a:tailEnd type="triangle" w="lg" len="lg"/>
          </a:ln>
        </p:spPr>
      </p:cxnSp>
      <p:pic>
        <p:nvPicPr>
          <p:cNvPr id="52" name="Google Shape;275;p15" descr="元">
            <a:extLst>
              <a:ext uri="{FF2B5EF4-FFF2-40B4-BE49-F238E27FC236}">
                <a16:creationId xmlns:a16="http://schemas.microsoft.com/office/drawing/2014/main" id="{38DDB623-B057-D96E-8B3E-C1B91516131E}"/>
              </a:ext>
            </a:extLst>
          </p:cNvPr>
          <p:cNvPicPr preferRelativeResize="0"/>
          <p:nvPr/>
        </p:nvPicPr>
        <p:blipFill rotWithShape="1">
          <a:blip r:embed="rId4">
            <a:alphaModFix/>
          </a:blip>
          <a:srcRect/>
          <a:stretch/>
        </p:blipFill>
        <p:spPr>
          <a:xfrm>
            <a:off x="3272149" y="3870186"/>
            <a:ext cx="702370" cy="519962"/>
          </a:xfrm>
          <a:prstGeom prst="rect">
            <a:avLst/>
          </a:prstGeom>
          <a:noFill/>
          <a:ln>
            <a:noFill/>
          </a:ln>
        </p:spPr>
      </p:pic>
      <p:cxnSp>
        <p:nvCxnSpPr>
          <p:cNvPr id="57" name="Google Shape;280;p15">
            <a:extLst>
              <a:ext uri="{FF2B5EF4-FFF2-40B4-BE49-F238E27FC236}">
                <a16:creationId xmlns:a16="http://schemas.microsoft.com/office/drawing/2014/main" id="{F974AE68-0BBF-3BDC-BCB8-8A6DDEEDC0B7}"/>
              </a:ext>
            </a:extLst>
          </p:cNvPr>
          <p:cNvCxnSpPr>
            <a:cxnSpLocks/>
            <a:endCxn id="25" idx="2"/>
          </p:cNvCxnSpPr>
          <p:nvPr/>
        </p:nvCxnSpPr>
        <p:spPr>
          <a:xfrm flipH="1" flipV="1">
            <a:off x="10128631" y="2798142"/>
            <a:ext cx="18443" cy="998869"/>
          </a:xfrm>
          <a:prstGeom prst="straightConnector1">
            <a:avLst/>
          </a:prstGeom>
          <a:noFill/>
          <a:ln w="19050" cap="flat" cmpd="sng">
            <a:solidFill>
              <a:schemeClr val="dk1"/>
            </a:solidFill>
            <a:prstDash val="solid"/>
            <a:round/>
            <a:headEnd type="none" w="sm" len="sm"/>
            <a:tailEnd type="triangle" w="lg" len="lg"/>
          </a:ln>
        </p:spPr>
      </p:cxnSp>
      <p:sp>
        <p:nvSpPr>
          <p:cNvPr id="61" name="Google Shape;287;p15">
            <a:extLst>
              <a:ext uri="{FF2B5EF4-FFF2-40B4-BE49-F238E27FC236}">
                <a16:creationId xmlns:a16="http://schemas.microsoft.com/office/drawing/2014/main" id="{8B69C890-F3D3-C38A-498C-AE95A89E20C5}"/>
              </a:ext>
            </a:extLst>
          </p:cNvPr>
          <p:cNvSpPr/>
          <p:nvPr/>
        </p:nvSpPr>
        <p:spPr>
          <a:xfrm>
            <a:off x="9740858" y="3543691"/>
            <a:ext cx="1864077" cy="27695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dirty="0">
                <a:latin typeface="Meiryo UI" panose="020B0604030504040204" pitchFamily="50" charset="-128"/>
                <a:ea typeface="Meiryo UI" panose="020B0604030504040204" pitchFamily="50" charset="-128"/>
              </a:rPr>
              <a:t>伴走支援</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62" name="Google Shape;274;p15">
            <a:extLst>
              <a:ext uri="{FF2B5EF4-FFF2-40B4-BE49-F238E27FC236}">
                <a16:creationId xmlns:a16="http://schemas.microsoft.com/office/drawing/2014/main" id="{7466705A-14A4-046C-88CA-6B781D4FABFF}"/>
              </a:ext>
            </a:extLst>
          </p:cNvPr>
          <p:cNvSpPr/>
          <p:nvPr/>
        </p:nvSpPr>
        <p:spPr>
          <a:xfrm>
            <a:off x="10365608" y="3028613"/>
            <a:ext cx="614576" cy="454970"/>
          </a:xfrm>
          <a:prstGeom prst="ellipse">
            <a:avLst/>
          </a:prstGeom>
          <a:noFill/>
          <a:ln w="19050" cap="flat" cmpd="sng">
            <a:solidFill>
              <a:srgbClr val="00AD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Calibri"/>
              <a:sym typeface="Calibri"/>
            </a:endParaRPr>
          </a:p>
        </p:txBody>
      </p:sp>
    </p:spTree>
    <p:extLst>
      <p:ext uri="{BB962C8B-B14F-4D97-AF65-F5344CB8AC3E}">
        <p14:creationId xmlns:p14="http://schemas.microsoft.com/office/powerpoint/2010/main" val="350274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D5291-B4F9-4064-2F24-65EB31FABAF3}"/>
              </a:ext>
            </a:extLst>
          </p:cNvPr>
          <p:cNvSpPr>
            <a:spLocks noGrp="1"/>
          </p:cNvSpPr>
          <p:nvPr>
            <p:ph type="title"/>
          </p:nvPr>
        </p:nvSpPr>
        <p:spPr>
          <a:xfrm>
            <a:off x="431375" y="490793"/>
            <a:ext cx="10177131" cy="447675"/>
          </a:xfrm>
        </p:spPr>
        <p:txBody>
          <a:bodyPr/>
          <a:lstStyle/>
          <a:p>
            <a:r>
              <a:rPr kumimoji="1" lang="ja-JP" altLang="en-US" dirty="0"/>
              <a:t>スポーツ育成年代</a:t>
            </a:r>
            <a:r>
              <a:rPr kumimoji="1" lang="en-US" altLang="ja-JP" dirty="0"/>
              <a:t>(</a:t>
            </a:r>
            <a:r>
              <a:rPr kumimoji="1" lang="ja-JP" altLang="en-US" dirty="0"/>
              <a:t>中学～大学生</a:t>
            </a:r>
            <a:r>
              <a:rPr kumimoji="1" lang="en-US" altLang="ja-JP" dirty="0"/>
              <a:t>)</a:t>
            </a:r>
            <a:r>
              <a:rPr kumimoji="1" lang="ja-JP" altLang="en-US" dirty="0"/>
              <a:t>のパフォーマンスと課題</a:t>
            </a:r>
          </a:p>
        </p:txBody>
      </p:sp>
      <p:sp>
        <p:nvSpPr>
          <p:cNvPr id="6" name="テキスト ボックス 5">
            <a:extLst>
              <a:ext uri="{FF2B5EF4-FFF2-40B4-BE49-F238E27FC236}">
                <a16:creationId xmlns:a16="http://schemas.microsoft.com/office/drawing/2014/main" id="{258252A4-2ED8-FF30-CBE6-6A3D6403581F}"/>
              </a:ext>
            </a:extLst>
          </p:cNvPr>
          <p:cNvSpPr txBox="1"/>
          <p:nvPr/>
        </p:nvSpPr>
        <p:spPr>
          <a:xfrm>
            <a:off x="585249" y="918693"/>
            <a:ext cx="6096000" cy="646331"/>
          </a:xfrm>
          <a:prstGeom prst="rect">
            <a:avLst/>
          </a:prstGeom>
          <a:noFill/>
        </p:spPr>
        <p:txBody>
          <a:bodyPr wrap="square">
            <a:spAutoFit/>
          </a:bodyPr>
          <a:lstStyle/>
          <a:p>
            <a:pPr algn="ctr"/>
            <a:r>
              <a:rPr lang="ja-JP" altLang="en-US" sz="1800" dirty="0"/>
              <a:t>アメリカの理学療法士</a:t>
            </a:r>
            <a:r>
              <a:rPr lang="en-US" altLang="ja-JP" sz="1800" dirty="0"/>
              <a:t>Gray Cook</a:t>
            </a:r>
            <a:r>
              <a:rPr lang="ja-JP" altLang="en-US" sz="1800" dirty="0"/>
              <a:t>の</a:t>
            </a:r>
            <a:endParaRPr lang="en-US" altLang="ja-JP" sz="1800" dirty="0"/>
          </a:p>
          <a:p>
            <a:pPr algn="ctr"/>
            <a:r>
              <a:rPr lang="ja-JP" altLang="en-US" sz="1800" dirty="0"/>
              <a:t>パフォーマンスピラミッド理論</a:t>
            </a:r>
            <a:endParaRPr lang="en-US" altLang="ja-JP" sz="1800" dirty="0"/>
          </a:p>
        </p:txBody>
      </p:sp>
      <p:cxnSp>
        <p:nvCxnSpPr>
          <p:cNvPr id="21" name="直線コネクタ 20">
            <a:extLst>
              <a:ext uri="{FF2B5EF4-FFF2-40B4-BE49-F238E27FC236}">
                <a16:creationId xmlns:a16="http://schemas.microsoft.com/office/drawing/2014/main" id="{1A73060B-A0A3-B80F-587D-8C651A79C1C2}"/>
              </a:ext>
            </a:extLst>
          </p:cNvPr>
          <p:cNvCxnSpPr>
            <a:cxnSpLocks/>
          </p:cNvCxnSpPr>
          <p:nvPr/>
        </p:nvCxnSpPr>
        <p:spPr>
          <a:xfrm>
            <a:off x="509798" y="1537354"/>
            <a:ext cx="59536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045B4008-9B1F-E112-AB4A-D29F4C483FAC}"/>
              </a:ext>
            </a:extLst>
          </p:cNvPr>
          <p:cNvPicPr>
            <a:picLocks noChangeAspect="1"/>
          </p:cNvPicPr>
          <p:nvPr/>
        </p:nvPicPr>
        <p:blipFill>
          <a:blip r:embed="rId2"/>
          <a:stretch>
            <a:fillRect/>
          </a:stretch>
        </p:blipFill>
        <p:spPr>
          <a:xfrm>
            <a:off x="60537" y="1775347"/>
            <a:ext cx="5798805" cy="3011477"/>
          </a:xfrm>
          <a:prstGeom prst="rect">
            <a:avLst/>
          </a:prstGeom>
        </p:spPr>
      </p:pic>
      <p:sp>
        <p:nvSpPr>
          <p:cNvPr id="7" name="タイトル 1">
            <a:extLst>
              <a:ext uri="{FF2B5EF4-FFF2-40B4-BE49-F238E27FC236}">
                <a16:creationId xmlns:a16="http://schemas.microsoft.com/office/drawing/2014/main" id="{E34586DE-6B2E-1539-D47E-F22829F77CA8}"/>
              </a:ext>
            </a:extLst>
          </p:cNvPr>
          <p:cNvSpPr txBox="1">
            <a:spLocks/>
          </p:cNvSpPr>
          <p:nvPr/>
        </p:nvSpPr>
        <p:spPr>
          <a:xfrm>
            <a:off x="0" y="-32458"/>
            <a:ext cx="10177131"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defTabSz="457140" eaLnBrk="0" fontAlgn="base" hangingPunct="0">
              <a:spcBef>
                <a:spcPct val="0"/>
              </a:spcBef>
              <a:spcAft>
                <a:spcPct val="0"/>
              </a:spcAft>
              <a:buClrTx/>
              <a:buSzTx/>
              <a:buFontTx/>
              <a:buNone/>
              <a:defRPr kumimoji="1" sz="1200" b="1">
                <a:solidFill>
                  <a:srgbClr val="0E0E3A"/>
                </a:solidFill>
                <a:latin typeface="BIZ UDPゴシック" panose="020B0400000000000000" pitchFamily="50" charset="-128"/>
                <a:ea typeface="BIZ UDPゴシック" panose="020B0400000000000000" pitchFamily="50" charset="-128"/>
              </a:defRPr>
            </a:lvl1pPr>
            <a:lvl2pPr>
              <a:buSzPts val="1400"/>
              <a:buNone/>
              <a:defRPr sz="2600" b="1">
                <a:solidFill>
                  <a:srgbClr val="0E0E3A"/>
                </a:solidFill>
                <a:latin typeface="Tahoma"/>
                <a:ea typeface="Tahoma"/>
                <a:cs typeface="Tahoma"/>
                <a:sym typeface="Tahoma"/>
              </a:defRPr>
            </a:lvl2pPr>
            <a:lvl3pPr>
              <a:buSzPts val="1400"/>
              <a:buNone/>
              <a:defRPr sz="2600" b="1">
                <a:solidFill>
                  <a:srgbClr val="0E0E3A"/>
                </a:solidFill>
                <a:latin typeface="Tahoma"/>
                <a:ea typeface="Tahoma"/>
                <a:cs typeface="Tahoma"/>
                <a:sym typeface="Tahoma"/>
              </a:defRPr>
            </a:lvl3pPr>
            <a:lvl4pPr>
              <a:buSzPts val="1400"/>
              <a:buNone/>
              <a:defRPr sz="2600" b="1">
                <a:solidFill>
                  <a:srgbClr val="0E0E3A"/>
                </a:solidFill>
                <a:latin typeface="Tahoma"/>
                <a:ea typeface="Tahoma"/>
                <a:cs typeface="Tahoma"/>
                <a:sym typeface="Tahoma"/>
              </a:defRPr>
            </a:lvl4pPr>
            <a:lvl5pPr>
              <a:buSzPts val="1400"/>
              <a:buNone/>
              <a:defRPr sz="2600" b="1">
                <a:solidFill>
                  <a:srgbClr val="0E0E3A"/>
                </a:solidFill>
                <a:latin typeface="Tahoma"/>
                <a:ea typeface="Tahoma"/>
                <a:cs typeface="Tahoma"/>
                <a:sym typeface="Tahoma"/>
              </a:defRPr>
            </a:lvl5pPr>
            <a:lvl6pPr>
              <a:buSzPts val="1400"/>
              <a:buNone/>
              <a:defRPr sz="3000" b="1">
                <a:solidFill>
                  <a:schemeClr val="dk1"/>
                </a:solidFill>
                <a:latin typeface="Tahoma"/>
                <a:ea typeface="Tahoma"/>
                <a:cs typeface="Tahoma"/>
                <a:sym typeface="Tahoma"/>
              </a:defRPr>
            </a:lvl6pPr>
            <a:lvl7pPr>
              <a:buSzPts val="1400"/>
              <a:buNone/>
              <a:defRPr sz="3000" b="1">
                <a:solidFill>
                  <a:schemeClr val="dk1"/>
                </a:solidFill>
                <a:latin typeface="Tahoma"/>
                <a:ea typeface="Tahoma"/>
                <a:cs typeface="Tahoma"/>
                <a:sym typeface="Tahoma"/>
              </a:defRPr>
            </a:lvl7pPr>
            <a:lvl8pPr>
              <a:buSzPts val="1400"/>
              <a:buNone/>
              <a:defRPr sz="3000" b="1">
                <a:solidFill>
                  <a:schemeClr val="dk1"/>
                </a:solidFill>
                <a:latin typeface="Tahoma"/>
                <a:ea typeface="Tahoma"/>
                <a:cs typeface="Tahoma"/>
                <a:sym typeface="Tahoma"/>
              </a:defRPr>
            </a:lvl8pPr>
            <a:lvl9pPr>
              <a:buSzPts val="1400"/>
              <a:buNone/>
              <a:defRPr sz="3000" b="1">
                <a:solidFill>
                  <a:schemeClr val="dk1"/>
                </a:solidFill>
                <a:latin typeface="Tahoma"/>
                <a:ea typeface="Tahoma"/>
                <a:cs typeface="Tahoma"/>
                <a:sym typeface="Tahoma"/>
              </a:defRPr>
            </a:lvl9pPr>
          </a:lstStyle>
          <a:p>
            <a:r>
              <a:rPr lang="en-US" altLang="ja-JP" dirty="0"/>
              <a:t>SSV</a:t>
            </a:r>
            <a:r>
              <a:rPr lang="ja-JP" altLang="en-US" dirty="0"/>
              <a:t>の価値仮説</a:t>
            </a:r>
          </a:p>
        </p:txBody>
      </p:sp>
      <p:sp>
        <p:nvSpPr>
          <p:cNvPr id="9" name="吹き出し: 折線 8">
            <a:extLst>
              <a:ext uri="{FF2B5EF4-FFF2-40B4-BE49-F238E27FC236}">
                <a16:creationId xmlns:a16="http://schemas.microsoft.com/office/drawing/2014/main" id="{1A36C1FA-283D-4AF7-C439-238335E5254F}"/>
              </a:ext>
            </a:extLst>
          </p:cNvPr>
          <p:cNvSpPr/>
          <p:nvPr/>
        </p:nvSpPr>
        <p:spPr>
          <a:xfrm>
            <a:off x="7142227" y="1839028"/>
            <a:ext cx="4296245" cy="827047"/>
          </a:xfrm>
          <a:prstGeom prst="borderCallout2">
            <a:avLst>
              <a:gd name="adj1" fmla="val 13768"/>
              <a:gd name="adj2" fmla="val -358"/>
              <a:gd name="adj3" fmla="val 13597"/>
              <a:gd name="adj4" fmla="val -4044"/>
              <a:gd name="adj5" fmla="val 64066"/>
              <a:gd name="adj6" fmla="val -12923"/>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200" b="1" dirty="0">
                <a:solidFill>
                  <a:schemeClr val="tx1"/>
                </a:solidFill>
                <a:latin typeface="BIZ UDPゴシック" panose="020B0400000000000000" pitchFamily="50" charset="-128"/>
                <a:ea typeface="BIZ UDPゴシック" panose="020B0400000000000000" pitchFamily="50" charset="-128"/>
              </a:rPr>
              <a:t>■ スキル（</a:t>
            </a:r>
            <a:r>
              <a:rPr kumimoji="1" lang="en-US" altLang="ja-JP" sz="1200" b="1" dirty="0">
                <a:solidFill>
                  <a:schemeClr val="tx1"/>
                </a:solidFill>
                <a:latin typeface="BIZ UDPゴシック" panose="020B0400000000000000" pitchFamily="50" charset="-128"/>
                <a:ea typeface="BIZ UDPゴシック" panose="020B0400000000000000" pitchFamily="50" charset="-128"/>
              </a:rPr>
              <a:t>Skill</a:t>
            </a:r>
            <a:r>
              <a:rPr kumimoji="1" lang="ja-JP" altLang="en-US" sz="12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1200" b="1"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戦術・技術・スポーツスキル</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b="1" dirty="0">
                <a:solidFill>
                  <a:schemeClr val="tx1"/>
                </a:solidFill>
                <a:latin typeface="BIZ UDPゴシック" panose="020B0400000000000000" pitchFamily="50" charset="-128"/>
                <a:ea typeface="BIZ UDPゴシック" panose="020B0400000000000000" pitchFamily="50" charset="-128"/>
              </a:rPr>
              <a:t>→ 技術は部活が最も価値提供できる領域。但し戦術は不足</a:t>
            </a:r>
            <a:endParaRPr kumimoji="1" lang="ja-JP" altLang="en-US" sz="1100" dirty="0">
              <a:solidFill>
                <a:srgbClr val="FF0000"/>
              </a:solidFill>
              <a:latin typeface="BIZ UDPゴシック" panose="020B0400000000000000" pitchFamily="50" charset="-128"/>
              <a:ea typeface="BIZ UDPゴシック" panose="020B0400000000000000" pitchFamily="50" charset="-128"/>
            </a:endParaRPr>
          </a:p>
        </p:txBody>
      </p:sp>
      <p:sp>
        <p:nvSpPr>
          <p:cNvPr id="12" name="吹き出し: 折線 11">
            <a:extLst>
              <a:ext uri="{FF2B5EF4-FFF2-40B4-BE49-F238E27FC236}">
                <a16:creationId xmlns:a16="http://schemas.microsoft.com/office/drawing/2014/main" id="{86A27B53-8D07-3B81-FC08-74E2EE0C33BE}"/>
              </a:ext>
            </a:extLst>
          </p:cNvPr>
          <p:cNvSpPr/>
          <p:nvPr/>
        </p:nvSpPr>
        <p:spPr>
          <a:xfrm>
            <a:off x="7142227" y="2782200"/>
            <a:ext cx="4296245" cy="1571428"/>
          </a:xfrm>
          <a:prstGeom prst="borderCallout2">
            <a:avLst>
              <a:gd name="adj1" fmla="val 12470"/>
              <a:gd name="adj2" fmla="val -534"/>
              <a:gd name="adj3" fmla="val 13260"/>
              <a:gd name="adj4" fmla="val -5099"/>
              <a:gd name="adj5" fmla="val 37660"/>
              <a:gd name="adj6" fmla="val -13823"/>
            </a:avLst>
          </a:prstGeom>
          <a:solidFill>
            <a:schemeClr val="accent5">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200" b="1" dirty="0">
                <a:solidFill>
                  <a:schemeClr val="tx1"/>
                </a:solidFill>
                <a:latin typeface="BIZ UDPゴシック" panose="020B0400000000000000" pitchFamily="50" charset="-128"/>
                <a:ea typeface="BIZ UDPゴシック" panose="020B0400000000000000" pitchFamily="50" charset="-128"/>
              </a:rPr>
              <a:t>■ パワー（</a:t>
            </a:r>
            <a:r>
              <a:rPr kumimoji="1" lang="en-US" altLang="ja-JP" sz="1200" b="1" dirty="0">
                <a:solidFill>
                  <a:schemeClr val="tx1"/>
                </a:solidFill>
                <a:latin typeface="BIZ UDPゴシック" panose="020B0400000000000000" pitchFamily="50" charset="-128"/>
                <a:ea typeface="BIZ UDPゴシック" panose="020B0400000000000000" pitchFamily="50" charset="-128"/>
              </a:rPr>
              <a:t>Power</a:t>
            </a:r>
            <a:r>
              <a:rPr kumimoji="1" lang="ja-JP" altLang="en-US" sz="12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1200" b="1"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筋力、スピード、持久力、跳躍、アジリティ</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b="1" dirty="0">
                <a:solidFill>
                  <a:schemeClr val="tx1"/>
                </a:solidFill>
                <a:latin typeface="BIZ UDPゴシック" panose="020B0400000000000000" pitchFamily="50" charset="-128"/>
                <a:ea typeface="BIZ UDPゴシック" panose="020B0400000000000000" pitchFamily="50" charset="-128"/>
              </a:rPr>
              <a:t>→ 設備・専門知識が必要で、部活だけでは不十分</a:t>
            </a:r>
            <a:endParaRPr kumimoji="1" lang="en-US" altLang="ja-JP" sz="1200" b="1" dirty="0">
              <a:solidFill>
                <a:schemeClr val="tx1"/>
              </a:solidFill>
              <a:latin typeface="BIZ UDPゴシック" panose="020B0400000000000000" pitchFamily="50" charset="-128"/>
              <a:ea typeface="BIZ UDPゴシック" panose="020B0400000000000000" pitchFamily="50" charset="-128"/>
            </a:endParaRPr>
          </a:p>
          <a:p>
            <a:endParaRPr kumimoji="1" lang="en-US" altLang="ja-JP" sz="1200" b="1"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b="1" dirty="0">
                <a:solidFill>
                  <a:schemeClr val="tx1"/>
                </a:solidFill>
                <a:latin typeface="BIZ UDPゴシック" panose="020B0400000000000000" pitchFamily="50" charset="-128"/>
                <a:ea typeface="BIZ UDPゴシック" panose="020B0400000000000000" pitchFamily="50" charset="-128"/>
              </a:rPr>
              <a:t>■ ムーブメント（</a:t>
            </a:r>
            <a:r>
              <a:rPr kumimoji="1" lang="en-US" altLang="ja-JP" sz="1200" b="1" dirty="0">
                <a:solidFill>
                  <a:schemeClr val="tx1"/>
                </a:solidFill>
                <a:latin typeface="BIZ UDPゴシック" panose="020B0400000000000000" pitchFamily="50" charset="-128"/>
                <a:ea typeface="BIZ UDPゴシック" panose="020B0400000000000000" pitchFamily="50" charset="-128"/>
              </a:rPr>
              <a:t>Movement</a:t>
            </a:r>
            <a:r>
              <a:rPr kumimoji="1" lang="ja-JP" altLang="en-US" sz="12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1200" b="1"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柔軟性・可動域・安定性・姿勢・呼吸・栄養・睡眠</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b="1" dirty="0">
                <a:solidFill>
                  <a:schemeClr val="tx1"/>
                </a:solidFill>
                <a:latin typeface="BIZ UDPゴシック" panose="020B0400000000000000" pitchFamily="50" charset="-128"/>
                <a:ea typeface="BIZ UDPゴシック" panose="020B0400000000000000" pitchFamily="50" charset="-128"/>
              </a:rPr>
              <a:t>→ 部活では最も軽視され、かつ最も介入しづらい領域</a:t>
            </a:r>
            <a:endParaRPr kumimoji="1" lang="ja-JP" altLang="en-US" sz="1100" dirty="0">
              <a:solidFill>
                <a:srgbClr val="FF0000"/>
              </a:solidFill>
              <a:latin typeface="BIZ UDPゴシック" panose="020B0400000000000000" pitchFamily="50" charset="-128"/>
              <a:ea typeface="BIZ UDPゴシック" panose="020B0400000000000000" pitchFamily="50" charset="-128"/>
            </a:endParaRPr>
          </a:p>
        </p:txBody>
      </p:sp>
      <p:sp>
        <p:nvSpPr>
          <p:cNvPr id="14" name="楕円 13">
            <a:extLst>
              <a:ext uri="{FF2B5EF4-FFF2-40B4-BE49-F238E27FC236}">
                <a16:creationId xmlns:a16="http://schemas.microsoft.com/office/drawing/2014/main" id="{E6196FAC-FF2D-C4ED-5B18-E93F0EB0928D}"/>
              </a:ext>
            </a:extLst>
          </p:cNvPr>
          <p:cNvSpPr/>
          <p:nvPr/>
        </p:nvSpPr>
        <p:spPr>
          <a:xfrm>
            <a:off x="5639682" y="2049984"/>
            <a:ext cx="918045" cy="660400"/>
          </a:xfrm>
          <a:prstGeom prst="ellipse">
            <a:avLst/>
          </a:prstGeom>
          <a:solidFill>
            <a:srgbClr val="C0000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latin typeface="BIZ UDPゴシック" panose="020B0400000000000000" pitchFamily="50" charset="-128"/>
                <a:ea typeface="BIZ UDPゴシック" panose="020B0400000000000000" pitchFamily="50" charset="-128"/>
              </a:rPr>
              <a:t>部活</a:t>
            </a:r>
          </a:p>
        </p:txBody>
      </p:sp>
      <p:sp>
        <p:nvSpPr>
          <p:cNvPr id="15" name="楕円 14">
            <a:extLst>
              <a:ext uri="{FF2B5EF4-FFF2-40B4-BE49-F238E27FC236}">
                <a16:creationId xmlns:a16="http://schemas.microsoft.com/office/drawing/2014/main" id="{F3B2E638-0DEF-A37D-8FB8-9F52B304565F}"/>
              </a:ext>
            </a:extLst>
          </p:cNvPr>
          <p:cNvSpPr/>
          <p:nvPr/>
        </p:nvSpPr>
        <p:spPr>
          <a:xfrm>
            <a:off x="5636977" y="3254999"/>
            <a:ext cx="918045" cy="660400"/>
          </a:xfrm>
          <a:prstGeom prst="ellipse">
            <a:avLst/>
          </a:prstGeom>
          <a:solidFill>
            <a:srgbClr val="0070C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a:latin typeface="BIZ UDPゴシック" panose="020B0400000000000000" pitchFamily="50" charset="-128"/>
                <a:ea typeface="BIZ UDPゴシック" panose="020B0400000000000000" pitchFamily="50" charset="-128"/>
              </a:rPr>
              <a:t>SSV</a:t>
            </a:r>
            <a:endParaRPr kumimoji="1" lang="ja-JP" altLang="en-US" dirty="0">
              <a:latin typeface="BIZ UDPゴシック" panose="020B0400000000000000" pitchFamily="50" charset="-128"/>
              <a:ea typeface="BIZ UDPゴシック" panose="020B0400000000000000" pitchFamily="50" charset="-128"/>
            </a:endParaRPr>
          </a:p>
        </p:txBody>
      </p:sp>
      <p:pic>
        <p:nvPicPr>
          <p:cNvPr id="17" name="グラフィックス 16" descr="繰り返し 単色塗りつぶし">
            <a:extLst>
              <a:ext uri="{FF2B5EF4-FFF2-40B4-BE49-F238E27FC236}">
                <a16:creationId xmlns:a16="http://schemas.microsoft.com/office/drawing/2014/main" id="{89CA68AD-2FA3-3362-C858-00FD01533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87076">
            <a:off x="5661239" y="2532731"/>
            <a:ext cx="919751" cy="919751"/>
          </a:xfrm>
          <a:prstGeom prst="rect">
            <a:avLst/>
          </a:prstGeom>
        </p:spPr>
      </p:pic>
      <p:sp>
        <p:nvSpPr>
          <p:cNvPr id="25" name="テキスト ボックス 24">
            <a:extLst>
              <a:ext uri="{FF2B5EF4-FFF2-40B4-BE49-F238E27FC236}">
                <a16:creationId xmlns:a16="http://schemas.microsoft.com/office/drawing/2014/main" id="{9BDF02FB-53FE-A040-9D40-55F289615484}"/>
              </a:ext>
            </a:extLst>
          </p:cNvPr>
          <p:cNvSpPr txBox="1"/>
          <p:nvPr/>
        </p:nvSpPr>
        <p:spPr>
          <a:xfrm>
            <a:off x="781050" y="4784977"/>
            <a:ext cx="10553700" cy="707886"/>
          </a:xfrm>
          <a:prstGeom prst="rect">
            <a:avLst/>
          </a:prstGeom>
          <a:solidFill>
            <a:schemeClr val="tx2"/>
          </a:solidFill>
        </p:spPr>
        <p:txBody>
          <a:bodyPr wrap="square">
            <a:spAutoFit/>
          </a:bodyPr>
          <a:lstStyle/>
          <a:p>
            <a:pPr algn="ctr"/>
            <a:r>
              <a:rPr lang="ja-JP" altLang="en-US" sz="2000" b="1" dirty="0">
                <a:solidFill>
                  <a:schemeClr val="tx1"/>
                </a:solidFill>
                <a:latin typeface="BIZ UDPゴシック" panose="020B0400000000000000" pitchFamily="50" charset="-128"/>
                <a:ea typeface="BIZ UDPゴシック" panose="020B0400000000000000" pitchFamily="50" charset="-128"/>
              </a:rPr>
              <a:t>スキルの前提となる“身体の土台（</a:t>
            </a:r>
            <a:r>
              <a:rPr lang="en-US" altLang="ja-JP" sz="2000" b="1" dirty="0">
                <a:solidFill>
                  <a:schemeClr val="tx1"/>
                </a:solidFill>
                <a:latin typeface="BIZ UDPゴシック" panose="020B0400000000000000" pitchFamily="50" charset="-128"/>
                <a:ea typeface="BIZ UDPゴシック" panose="020B0400000000000000" pitchFamily="50" charset="-128"/>
              </a:rPr>
              <a:t>Movement × Power</a:t>
            </a:r>
            <a:r>
              <a:rPr lang="ja-JP" altLang="en-US" sz="2000" b="1" dirty="0">
                <a:solidFill>
                  <a:schemeClr val="tx1"/>
                </a:solidFill>
                <a:latin typeface="BIZ UDPゴシック" panose="020B0400000000000000" pitchFamily="50" charset="-128"/>
                <a:ea typeface="BIZ UDPゴシック" panose="020B0400000000000000" pitchFamily="50" charset="-128"/>
              </a:rPr>
              <a:t>）”を科学的に育てることで、</a:t>
            </a:r>
            <a:endParaRPr lang="en-US" altLang="ja-JP" sz="20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000" b="1" dirty="0">
                <a:solidFill>
                  <a:schemeClr val="tx1"/>
                </a:solidFill>
                <a:latin typeface="BIZ UDPゴシック" panose="020B0400000000000000" pitchFamily="50" charset="-128"/>
                <a:ea typeface="BIZ UDPゴシック" panose="020B0400000000000000" pitchFamily="50" charset="-128"/>
              </a:rPr>
              <a:t>怪我せず伸び続ける選手をつくる唯一の成長エンジン</a:t>
            </a:r>
          </a:p>
        </p:txBody>
      </p:sp>
      <p:sp>
        <p:nvSpPr>
          <p:cNvPr id="26" name="テキスト ボックス 25">
            <a:extLst>
              <a:ext uri="{FF2B5EF4-FFF2-40B4-BE49-F238E27FC236}">
                <a16:creationId xmlns:a16="http://schemas.microsoft.com/office/drawing/2014/main" id="{7C253B29-63DE-9312-2741-A335081B3CCD}"/>
              </a:ext>
            </a:extLst>
          </p:cNvPr>
          <p:cNvSpPr txBox="1"/>
          <p:nvPr/>
        </p:nvSpPr>
        <p:spPr>
          <a:xfrm>
            <a:off x="956458" y="6018910"/>
            <a:ext cx="9840392" cy="369332"/>
          </a:xfrm>
          <a:prstGeom prst="rect">
            <a:avLst/>
          </a:prstGeom>
          <a:noFill/>
        </p:spPr>
        <p:txBody>
          <a:bodyPr wrap="square">
            <a:spAutoFit/>
          </a:bodyPr>
          <a:lstStyle/>
          <a:p>
            <a:pPr algn="ctr"/>
            <a:r>
              <a:rPr lang="ja-JP" altLang="en-US" sz="1800" dirty="0">
                <a:solidFill>
                  <a:schemeClr val="tx1"/>
                </a:solidFill>
                <a:latin typeface="BIZ UDPゴシック" panose="020B0400000000000000" pitchFamily="50" charset="-128"/>
                <a:ea typeface="BIZ UDPゴシック" panose="020B0400000000000000" pitchFamily="50" charset="-128"/>
              </a:rPr>
              <a:t>選手の人生価値　／　指導者の成果責任　／　保護者の安心</a:t>
            </a:r>
          </a:p>
        </p:txBody>
      </p:sp>
      <p:sp>
        <p:nvSpPr>
          <p:cNvPr id="27" name="矢印: 下 26">
            <a:extLst>
              <a:ext uri="{FF2B5EF4-FFF2-40B4-BE49-F238E27FC236}">
                <a16:creationId xmlns:a16="http://schemas.microsoft.com/office/drawing/2014/main" id="{577311CE-FDCB-9162-2F98-CB7D158303DF}"/>
              </a:ext>
            </a:extLst>
          </p:cNvPr>
          <p:cNvSpPr/>
          <p:nvPr/>
        </p:nvSpPr>
        <p:spPr>
          <a:xfrm>
            <a:off x="4961299" y="5586842"/>
            <a:ext cx="1725410" cy="33808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1752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009E25C-9343-C768-C894-D7307BA9A32C}"/>
              </a:ext>
            </a:extLst>
          </p:cNvPr>
          <p:cNvPicPr>
            <a:picLocks noChangeAspect="1"/>
          </p:cNvPicPr>
          <p:nvPr/>
        </p:nvPicPr>
        <p:blipFill>
          <a:blip r:embed="rId2"/>
          <a:stretch>
            <a:fillRect/>
          </a:stretch>
        </p:blipFill>
        <p:spPr>
          <a:xfrm>
            <a:off x="518949" y="1492718"/>
            <a:ext cx="3053612" cy="1981417"/>
          </a:xfrm>
          <a:prstGeom prst="rect">
            <a:avLst/>
          </a:prstGeom>
        </p:spPr>
      </p:pic>
      <p:pic>
        <p:nvPicPr>
          <p:cNvPr id="8" name="図 7">
            <a:extLst>
              <a:ext uri="{FF2B5EF4-FFF2-40B4-BE49-F238E27FC236}">
                <a16:creationId xmlns:a16="http://schemas.microsoft.com/office/drawing/2014/main" id="{AA4F1F33-D647-8818-81A7-2A6E80A3C047}"/>
              </a:ext>
            </a:extLst>
          </p:cNvPr>
          <p:cNvPicPr>
            <a:picLocks noChangeAspect="1"/>
          </p:cNvPicPr>
          <p:nvPr/>
        </p:nvPicPr>
        <p:blipFill>
          <a:blip r:embed="rId3"/>
          <a:stretch>
            <a:fillRect/>
          </a:stretch>
        </p:blipFill>
        <p:spPr>
          <a:xfrm>
            <a:off x="1047448" y="3999130"/>
            <a:ext cx="1996613" cy="2560542"/>
          </a:xfrm>
          <a:prstGeom prst="rect">
            <a:avLst/>
          </a:prstGeom>
        </p:spPr>
      </p:pic>
      <p:sp>
        <p:nvSpPr>
          <p:cNvPr id="9" name="正方形/長方形 8">
            <a:extLst>
              <a:ext uri="{FF2B5EF4-FFF2-40B4-BE49-F238E27FC236}">
                <a16:creationId xmlns:a16="http://schemas.microsoft.com/office/drawing/2014/main" id="{95CB4E9B-0E5A-DE92-977E-239D8E4CA33C}"/>
              </a:ext>
            </a:extLst>
          </p:cNvPr>
          <p:cNvSpPr/>
          <p:nvPr/>
        </p:nvSpPr>
        <p:spPr>
          <a:xfrm>
            <a:off x="518949" y="1016467"/>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測定</a:t>
            </a:r>
          </a:p>
        </p:txBody>
      </p:sp>
      <p:sp>
        <p:nvSpPr>
          <p:cNvPr id="10" name="正方形/長方形 9">
            <a:extLst>
              <a:ext uri="{FF2B5EF4-FFF2-40B4-BE49-F238E27FC236}">
                <a16:creationId xmlns:a16="http://schemas.microsoft.com/office/drawing/2014/main" id="{7029F8B6-CDD0-7C05-53D6-0EA3A9F6A979}"/>
              </a:ext>
            </a:extLst>
          </p:cNvPr>
          <p:cNvSpPr/>
          <p:nvPr/>
        </p:nvSpPr>
        <p:spPr>
          <a:xfrm>
            <a:off x="4320132" y="1016467"/>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昼食・講義</a:t>
            </a:r>
          </a:p>
        </p:txBody>
      </p:sp>
      <p:sp>
        <p:nvSpPr>
          <p:cNvPr id="11" name="正方形/長方形 10">
            <a:extLst>
              <a:ext uri="{FF2B5EF4-FFF2-40B4-BE49-F238E27FC236}">
                <a16:creationId xmlns:a16="http://schemas.microsoft.com/office/drawing/2014/main" id="{1A974F19-20BA-C1B4-E471-1A0F35E8A028}"/>
              </a:ext>
            </a:extLst>
          </p:cNvPr>
          <p:cNvSpPr/>
          <p:nvPr/>
        </p:nvSpPr>
        <p:spPr>
          <a:xfrm>
            <a:off x="8121315" y="1016467"/>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実践</a:t>
            </a:r>
          </a:p>
        </p:txBody>
      </p:sp>
      <p:pic>
        <p:nvPicPr>
          <p:cNvPr id="13" name="図 12">
            <a:extLst>
              <a:ext uri="{FF2B5EF4-FFF2-40B4-BE49-F238E27FC236}">
                <a16:creationId xmlns:a16="http://schemas.microsoft.com/office/drawing/2014/main" id="{E5C798DF-009E-898D-37BB-411FE14657FF}"/>
              </a:ext>
            </a:extLst>
          </p:cNvPr>
          <p:cNvPicPr>
            <a:picLocks noChangeAspect="1"/>
          </p:cNvPicPr>
          <p:nvPr/>
        </p:nvPicPr>
        <p:blipFill>
          <a:blip r:embed="rId4"/>
          <a:stretch>
            <a:fillRect/>
          </a:stretch>
        </p:blipFill>
        <p:spPr>
          <a:xfrm>
            <a:off x="8121315" y="1537854"/>
            <a:ext cx="3362037" cy="1891146"/>
          </a:xfrm>
          <a:prstGeom prst="rect">
            <a:avLst/>
          </a:prstGeom>
        </p:spPr>
      </p:pic>
      <p:pic>
        <p:nvPicPr>
          <p:cNvPr id="15" name="図 14">
            <a:extLst>
              <a:ext uri="{FF2B5EF4-FFF2-40B4-BE49-F238E27FC236}">
                <a16:creationId xmlns:a16="http://schemas.microsoft.com/office/drawing/2014/main" id="{832C8356-40EC-8D3D-4EE4-6D05C2DE8B28}"/>
              </a:ext>
            </a:extLst>
          </p:cNvPr>
          <p:cNvPicPr>
            <a:picLocks noChangeAspect="1"/>
          </p:cNvPicPr>
          <p:nvPr/>
        </p:nvPicPr>
        <p:blipFill>
          <a:blip r:embed="rId5"/>
          <a:stretch>
            <a:fillRect/>
          </a:stretch>
        </p:blipFill>
        <p:spPr>
          <a:xfrm>
            <a:off x="8121315" y="4284833"/>
            <a:ext cx="3588979" cy="2391798"/>
          </a:xfrm>
          <a:prstGeom prst="rect">
            <a:avLst/>
          </a:prstGeom>
        </p:spPr>
      </p:pic>
      <p:pic>
        <p:nvPicPr>
          <p:cNvPr id="16" name="図 15">
            <a:extLst>
              <a:ext uri="{FF2B5EF4-FFF2-40B4-BE49-F238E27FC236}">
                <a16:creationId xmlns:a16="http://schemas.microsoft.com/office/drawing/2014/main" id="{B9C5D495-79EC-EAB9-185F-60FCD13576AC}"/>
              </a:ext>
            </a:extLst>
          </p:cNvPr>
          <p:cNvPicPr>
            <a:picLocks noChangeAspect="1"/>
          </p:cNvPicPr>
          <p:nvPr/>
        </p:nvPicPr>
        <p:blipFill>
          <a:blip r:embed="rId6"/>
          <a:stretch>
            <a:fillRect/>
          </a:stretch>
        </p:blipFill>
        <p:spPr>
          <a:xfrm>
            <a:off x="5964177" y="1403237"/>
            <a:ext cx="1770814" cy="2391798"/>
          </a:xfrm>
          <a:prstGeom prst="rect">
            <a:avLst/>
          </a:prstGeom>
        </p:spPr>
      </p:pic>
      <p:pic>
        <p:nvPicPr>
          <p:cNvPr id="17" name="図 16">
            <a:extLst>
              <a:ext uri="{FF2B5EF4-FFF2-40B4-BE49-F238E27FC236}">
                <a16:creationId xmlns:a16="http://schemas.microsoft.com/office/drawing/2014/main" id="{9B0D9765-3BD3-311C-FA0E-04817A4617F5}"/>
              </a:ext>
            </a:extLst>
          </p:cNvPr>
          <p:cNvPicPr>
            <a:picLocks noChangeAspect="1"/>
          </p:cNvPicPr>
          <p:nvPr/>
        </p:nvPicPr>
        <p:blipFill>
          <a:blip r:embed="rId7"/>
          <a:stretch>
            <a:fillRect/>
          </a:stretch>
        </p:blipFill>
        <p:spPr>
          <a:xfrm>
            <a:off x="4032579" y="4145744"/>
            <a:ext cx="1792869" cy="2267313"/>
          </a:xfrm>
          <a:prstGeom prst="rect">
            <a:avLst/>
          </a:prstGeom>
        </p:spPr>
      </p:pic>
      <p:pic>
        <p:nvPicPr>
          <p:cNvPr id="18" name="図 17">
            <a:extLst>
              <a:ext uri="{FF2B5EF4-FFF2-40B4-BE49-F238E27FC236}">
                <a16:creationId xmlns:a16="http://schemas.microsoft.com/office/drawing/2014/main" id="{9391BDED-4B9C-66B3-216B-9D58B6D332C7}"/>
              </a:ext>
            </a:extLst>
          </p:cNvPr>
          <p:cNvPicPr>
            <a:picLocks noChangeAspect="1"/>
          </p:cNvPicPr>
          <p:nvPr/>
        </p:nvPicPr>
        <p:blipFill>
          <a:blip r:embed="rId8"/>
          <a:stretch>
            <a:fillRect/>
          </a:stretch>
        </p:blipFill>
        <p:spPr>
          <a:xfrm>
            <a:off x="5964177" y="3938674"/>
            <a:ext cx="1879680" cy="2560542"/>
          </a:xfrm>
          <a:prstGeom prst="rect">
            <a:avLst/>
          </a:prstGeom>
        </p:spPr>
      </p:pic>
      <p:pic>
        <p:nvPicPr>
          <p:cNvPr id="20" name="図 19">
            <a:extLst>
              <a:ext uri="{FF2B5EF4-FFF2-40B4-BE49-F238E27FC236}">
                <a16:creationId xmlns:a16="http://schemas.microsoft.com/office/drawing/2014/main" id="{78CCA906-789E-50F9-C7BC-18D47924EB03}"/>
              </a:ext>
            </a:extLst>
          </p:cNvPr>
          <p:cNvPicPr>
            <a:picLocks noChangeAspect="1"/>
          </p:cNvPicPr>
          <p:nvPr/>
        </p:nvPicPr>
        <p:blipFill>
          <a:blip r:embed="rId9"/>
          <a:stretch>
            <a:fillRect/>
          </a:stretch>
        </p:blipFill>
        <p:spPr>
          <a:xfrm>
            <a:off x="4092690" y="1516868"/>
            <a:ext cx="1723815" cy="2152625"/>
          </a:xfrm>
          <a:prstGeom prst="rect">
            <a:avLst/>
          </a:prstGeom>
        </p:spPr>
      </p:pic>
      <p:sp>
        <p:nvSpPr>
          <p:cNvPr id="7" name="テキスト プレースホルダー 3">
            <a:extLst>
              <a:ext uri="{FF2B5EF4-FFF2-40B4-BE49-F238E27FC236}">
                <a16:creationId xmlns:a16="http://schemas.microsoft.com/office/drawing/2014/main" id="{08BF0281-88E9-B180-8977-43624BD19A30}"/>
              </a:ext>
            </a:extLst>
          </p:cNvPr>
          <p:cNvSpPr txBox="1">
            <a:spLocks/>
          </p:cNvSpPr>
          <p:nvPr/>
        </p:nvSpPr>
        <p:spPr>
          <a:xfrm>
            <a:off x="609600" y="179933"/>
            <a:ext cx="10972800" cy="523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rgbClr val="336600"/>
              </a:buClr>
              <a:buSzPts val="2000"/>
              <a:buFont typeface="Arial"/>
              <a:buNone/>
              <a:defRPr sz="2000" b="1" i="0" u="none" strike="noStrike" cap="none">
                <a:solidFill>
                  <a:srgbClr val="336600"/>
                </a:solidFill>
                <a:latin typeface="Arial"/>
                <a:ea typeface="Arial"/>
                <a:cs typeface="Arial"/>
                <a:sym typeface="Arial"/>
              </a:defRPr>
            </a:lvl1pPr>
            <a:lvl2pPr marL="914400" marR="0" lvl="1" indent="-342900" algn="l" rtl="0">
              <a:lnSpc>
                <a:spcPct val="100000"/>
              </a:lnSpc>
              <a:spcBef>
                <a:spcPts val="360"/>
              </a:spcBef>
              <a:spcAft>
                <a:spcPts val="0"/>
              </a:spcAft>
              <a:buClr>
                <a:srgbClr val="0E0E3A"/>
              </a:buClr>
              <a:buSzPts val="1800"/>
              <a:buFont typeface="Arial"/>
              <a:buChar char="–"/>
              <a:defRPr sz="1800" b="0" i="0" u="none" strike="noStrike" cap="none">
                <a:solidFill>
                  <a:srgbClr val="0E0E3A"/>
                </a:solidFill>
                <a:latin typeface="Arial"/>
                <a:ea typeface="Arial"/>
                <a:cs typeface="Arial"/>
                <a:sym typeface="Arial"/>
              </a:defRPr>
            </a:lvl2pPr>
            <a:lvl3pPr marL="1371600" marR="0" lvl="2" indent="-330200" algn="l" rtl="0">
              <a:lnSpc>
                <a:spcPct val="100000"/>
              </a:lnSpc>
              <a:spcBef>
                <a:spcPts val="320"/>
              </a:spcBef>
              <a:spcAft>
                <a:spcPts val="0"/>
              </a:spcAft>
              <a:buClr>
                <a:srgbClr val="0E0E3A"/>
              </a:buClr>
              <a:buSzPts val="1600"/>
              <a:buFont typeface="Arial"/>
              <a:buChar char="•"/>
              <a:defRPr sz="1600" b="0" i="0" u="none" strike="noStrike" cap="none">
                <a:solidFill>
                  <a:srgbClr val="0E0E3A"/>
                </a:solidFill>
                <a:latin typeface="Arial"/>
                <a:ea typeface="Arial"/>
                <a:cs typeface="Arial"/>
                <a:sym typeface="Arial"/>
              </a:defRPr>
            </a:lvl3pPr>
            <a:lvl4pPr marL="1828800" marR="0" lvl="3" indent="-317500" algn="l" rtl="0">
              <a:lnSpc>
                <a:spcPct val="100000"/>
              </a:lnSpc>
              <a:spcBef>
                <a:spcPts val="280"/>
              </a:spcBef>
              <a:spcAft>
                <a:spcPts val="0"/>
              </a:spcAft>
              <a:buClr>
                <a:srgbClr val="0E0E3A"/>
              </a:buClr>
              <a:buSzPts val="1400"/>
              <a:buFont typeface="Arial"/>
              <a:buChar char="–"/>
              <a:defRPr sz="1400" b="0" i="0" u="none" strike="noStrike" cap="none">
                <a:solidFill>
                  <a:srgbClr val="0E0E3A"/>
                </a:solidFill>
                <a:latin typeface="Arial"/>
                <a:ea typeface="Arial"/>
                <a:cs typeface="Arial"/>
                <a:sym typeface="Arial"/>
              </a:defRPr>
            </a:lvl4pPr>
            <a:lvl5pPr marL="2286000" marR="0" lvl="4" indent="-304800" algn="l" rtl="0">
              <a:lnSpc>
                <a:spcPct val="100000"/>
              </a:lnSpc>
              <a:spcBef>
                <a:spcPts val="240"/>
              </a:spcBef>
              <a:spcAft>
                <a:spcPts val="0"/>
              </a:spcAft>
              <a:buClr>
                <a:srgbClr val="0E0E3A"/>
              </a:buClr>
              <a:buSzPts val="1200"/>
              <a:buFont typeface="Arial"/>
              <a:buChar char="»"/>
              <a:defRPr sz="1200" b="0" i="0" u="none" strike="noStrike" cap="none">
                <a:solidFill>
                  <a:srgbClr val="0E0E3A"/>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kumimoji="1" lang="ja-JP" altLang="en-US" sz="2400" dirty="0"/>
              <a:t>企業：</a:t>
            </a:r>
            <a:r>
              <a:rPr kumimoji="1" lang="en-US" altLang="ja-JP" sz="2400" dirty="0"/>
              <a:t>SSV</a:t>
            </a:r>
            <a:r>
              <a:rPr kumimoji="1" lang="ja-JP" altLang="en-US" sz="2400" dirty="0"/>
              <a:t>の販売プログラムに載る（営業代行）および導入実績の増加</a:t>
            </a:r>
          </a:p>
        </p:txBody>
      </p:sp>
      <p:sp>
        <p:nvSpPr>
          <p:cNvPr id="12" name="タイトル 1">
            <a:extLst>
              <a:ext uri="{FF2B5EF4-FFF2-40B4-BE49-F238E27FC236}">
                <a16:creationId xmlns:a16="http://schemas.microsoft.com/office/drawing/2014/main" id="{9E946580-F8C3-B70F-21F8-847D9F0CD7D5}"/>
              </a:ext>
            </a:extLst>
          </p:cNvPr>
          <p:cNvSpPr txBox="1">
            <a:spLocks/>
          </p:cNvSpPr>
          <p:nvPr/>
        </p:nvSpPr>
        <p:spPr>
          <a:xfrm>
            <a:off x="448421" y="683394"/>
            <a:ext cx="11295157"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例：パワー＆ムーブメント</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1day</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合宿</a:t>
            </a:r>
          </a:p>
        </p:txBody>
      </p:sp>
      <p:sp>
        <p:nvSpPr>
          <p:cNvPr id="14" name="タイトル 1">
            <a:extLst>
              <a:ext uri="{FF2B5EF4-FFF2-40B4-BE49-F238E27FC236}">
                <a16:creationId xmlns:a16="http://schemas.microsoft.com/office/drawing/2014/main" id="{32C14A40-2870-3197-5AD8-D2AF56E9F4E6}"/>
              </a:ext>
            </a:extLst>
          </p:cNvPr>
          <p:cNvSpPr txBox="1">
            <a:spLocks/>
          </p:cNvSpPr>
          <p:nvPr/>
        </p:nvSpPr>
        <p:spPr>
          <a:xfrm>
            <a:off x="0" y="-32458"/>
            <a:ext cx="10177131"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defTabSz="457140" eaLnBrk="0" fontAlgn="base" hangingPunct="0">
              <a:spcBef>
                <a:spcPct val="0"/>
              </a:spcBef>
              <a:spcAft>
                <a:spcPct val="0"/>
              </a:spcAft>
              <a:buClrTx/>
              <a:buSzTx/>
              <a:buFontTx/>
              <a:buNone/>
              <a:defRPr kumimoji="1" sz="1200" b="1">
                <a:solidFill>
                  <a:srgbClr val="0E0E3A"/>
                </a:solidFill>
                <a:latin typeface="BIZ UDPゴシック" panose="020B0400000000000000" pitchFamily="50" charset="-128"/>
                <a:ea typeface="BIZ UDPゴシック" panose="020B0400000000000000" pitchFamily="50" charset="-128"/>
              </a:defRPr>
            </a:lvl1pPr>
            <a:lvl2pPr>
              <a:buSzPts val="1400"/>
              <a:buNone/>
              <a:defRPr sz="2600" b="1">
                <a:solidFill>
                  <a:srgbClr val="0E0E3A"/>
                </a:solidFill>
                <a:latin typeface="Tahoma"/>
                <a:ea typeface="Tahoma"/>
                <a:cs typeface="Tahoma"/>
                <a:sym typeface="Tahoma"/>
              </a:defRPr>
            </a:lvl2pPr>
            <a:lvl3pPr>
              <a:buSzPts val="1400"/>
              <a:buNone/>
              <a:defRPr sz="2600" b="1">
                <a:solidFill>
                  <a:srgbClr val="0E0E3A"/>
                </a:solidFill>
                <a:latin typeface="Tahoma"/>
                <a:ea typeface="Tahoma"/>
                <a:cs typeface="Tahoma"/>
                <a:sym typeface="Tahoma"/>
              </a:defRPr>
            </a:lvl3pPr>
            <a:lvl4pPr>
              <a:buSzPts val="1400"/>
              <a:buNone/>
              <a:defRPr sz="2600" b="1">
                <a:solidFill>
                  <a:srgbClr val="0E0E3A"/>
                </a:solidFill>
                <a:latin typeface="Tahoma"/>
                <a:ea typeface="Tahoma"/>
                <a:cs typeface="Tahoma"/>
                <a:sym typeface="Tahoma"/>
              </a:defRPr>
            </a:lvl4pPr>
            <a:lvl5pPr>
              <a:buSzPts val="1400"/>
              <a:buNone/>
              <a:defRPr sz="2600" b="1">
                <a:solidFill>
                  <a:srgbClr val="0E0E3A"/>
                </a:solidFill>
                <a:latin typeface="Tahoma"/>
                <a:ea typeface="Tahoma"/>
                <a:cs typeface="Tahoma"/>
                <a:sym typeface="Tahoma"/>
              </a:defRPr>
            </a:lvl5pPr>
            <a:lvl6pPr>
              <a:buSzPts val="1400"/>
              <a:buNone/>
              <a:defRPr sz="3000" b="1">
                <a:solidFill>
                  <a:schemeClr val="dk1"/>
                </a:solidFill>
                <a:latin typeface="Tahoma"/>
                <a:ea typeface="Tahoma"/>
                <a:cs typeface="Tahoma"/>
                <a:sym typeface="Tahoma"/>
              </a:defRPr>
            </a:lvl6pPr>
            <a:lvl7pPr>
              <a:buSzPts val="1400"/>
              <a:buNone/>
              <a:defRPr sz="3000" b="1">
                <a:solidFill>
                  <a:schemeClr val="dk1"/>
                </a:solidFill>
                <a:latin typeface="Tahoma"/>
                <a:ea typeface="Tahoma"/>
                <a:cs typeface="Tahoma"/>
                <a:sym typeface="Tahoma"/>
              </a:defRPr>
            </a:lvl7pPr>
            <a:lvl8pPr>
              <a:buSzPts val="1400"/>
              <a:buNone/>
              <a:defRPr sz="3000" b="1">
                <a:solidFill>
                  <a:schemeClr val="dk1"/>
                </a:solidFill>
                <a:latin typeface="Tahoma"/>
                <a:ea typeface="Tahoma"/>
                <a:cs typeface="Tahoma"/>
                <a:sym typeface="Tahoma"/>
              </a:defRPr>
            </a:lvl8pPr>
            <a:lvl9pPr>
              <a:buSzPts val="1400"/>
              <a:buNone/>
              <a:defRPr sz="3000" b="1">
                <a:solidFill>
                  <a:schemeClr val="dk1"/>
                </a:solidFill>
                <a:latin typeface="Tahoma"/>
                <a:ea typeface="Tahoma"/>
                <a:cs typeface="Tahoma"/>
                <a:sym typeface="Tahoma"/>
              </a:defRPr>
            </a:lvl9pPr>
          </a:lstStyle>
          <a:p>
            <a:r>
              <a:rPr lang="en-US" altLang="ja-JP" dirty="0"/>
              <a:t>SSV</a:t>
            </a:r>
            <a:r>
              <a:rPr lang="ja-JP" altLang="en-US" dirty="0"/>
              <a:t>の価値仮説</a:t>
            </a:r>
          </a:p>
        </p:txBody>
      </p:sp>
    </p:spTree>
    <p:extLst>
      <p:ext uri="{BB962C8B-B14F-4D97-AF65-F5344CB8AC3E}">
        <p14:creationId xmlns:p14="http://schemas.microsoft.com/office/powerpoint/2010/main" val="177334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図 61">
            <a:extLst>
              <a:ext uri="{FF2B5EF4-FFF2-40B4-BE49-F238E27FC236}">
                <a16:creationId xmlns:a16="http://schemas.microsoft.com/office/drawing/2014/main" id="{C27BB95F-CAA7-0819-77B5-F4A718BA35A2}"/>
              </a:ext>
            </a:extLst>
          </p:cNvPr>
          <p:cNvPicPr>
            <a:picLocks noChangeAspect="1"/>
          </p:cNvPicPr>
          <p:nvPr/>
        </p:nvPicPr>
        <p:blipFill>
          <a:blip r:embed="rId2"/>
          <a:stretch>
            <a:fillRect/>
          </a:stretch>
        </p:blipFill>
        <p:spPr>
          <a:xfrm>
            <a:off x="8546103" y="4363723"/>
            <a:ext cx="3099888" cy="2030961"/>
          </a:xfrm>
          <a:prstGeom prst="rect">
            <a:avLst/>
          </a:prstGeom>
        </p:spPr>
      </p:pic>
      <p:pic>
        <p:nvPicPr>
          <p:cNvPr id="54" name="図 53">
            <a:extLst>
              <a:ext uri="{FF2B5EF4-FFF2-40B4-BE49-F238E27FC236}">
                <a16:creationId xmlns:a16="http://schemas.microsoft.com/office/drawing/2014/main" id="{DE2CBCBC-B208-350C-E847-44530A5D1606}"/>
              </a:ext>
            </a:extLst>
          </p:cNvPr>
          <p:cNvPicPr>
            <a:picLocks noChangeAspect="1"/>
          </p:cNvPicPr>
          <p:nvPr/>
        </p:nvPicPr>
        <p:blipFill>
          <a:blip r:embed="rId3"/>
          <a:stretch>
            <a:fillRect/>
          </a:stretch>
        </p:blipFill>
        <p:spPr>
          <a:xfrm>
            <a:off x="4946460" y="4250603"/>
            <a:ext cx="3182417" cy="2030961"/>
          </a:xfrm>
          <a:prstGeom prst="rect">
            <a:avLst/>
          </a:prstGeom>
        </p:spPr>
      </p:pic>
      <p:pic>
        <p:nvPicPr>
          <p:cNvPr id="52" name="図 51">
            <a:extLst>
              <a:ext uri="{FF2B5EF4-FFF2-40B4-BE49-F238E27FC236}">
                <a16:creationId xmlns:a16="http://schemas.microsoft.com/office/drawing/2014/main" id="{F7EB7CDE-0F41-1BD1-B51C-A66FF3A3B66C}"/>
              </a:ext>
            </a:extLst>
          </p:cNvPr>
          <p:cNvPicPr>
            <a:picLocks noChangeAspect="1"/>
          </p:cNvPicPr>
          <p:nvPr/>
        </p:nvPicPr>
        <p:blipFill>
          <a:blip r:embed="rId4"/>
          <a:stretch>
            <a:fillRect/>
          </a:stretch>
        </p:blipFill>
        <p:spPr>
          <a:xfrm>
            <a:off x="4913475" y="1945298"/>
            <a:ext cx="3159273" cy="2030961"/>
          </a:xfrm>
          <a:prstGeom prst="rect">
            <a:avLst/>
          </a:prstGeom>
        </p:spPr>
      </p:pic>
      <p:pic>
        <p:nvPicPr>
          <p:cNvPr id="46" name="図 45">
            <a:extLst>
              <a:ext uri="{FF2B5EF4-FFF2-40B4-BE49-F238E27FC236}">
                <a16:creationId xmlns:a16="http://schemas.microsoft.com/office/drawing/2014/main" id="{D85EC805-FF85-B9FF-7BF4-C4A750A3D31D}"/>
              </a:ext>
            </a:extLst>
          </p:cNvPr>
          <p:cNvPicPr>
            <a:picLocks noChangeAspect="1"/>
          </p:cNvPicPr>
          <p:nvPr/>
        </p:nvPicPr>
        <p:blipFill>
          <a:blip r:embed="rId5"/>
          <a:stretch>
            <a:fillRect/>
          </a:stretch>
        </p:blipFill>
        <p:spPr>
          <a:xfrm>
            <a:off x="1692043" y="1952102"/>
            <a:ext cx="2838054" cy="1932859"/>
          </a:xfrm>
          <a:prstGeom prst="rect">
            <a:avLst/>
          </a:prstGeom>
        </p:spPr>
      </p:pic>
      <p:sp>
        <p:nvSpPr>
          <p:cNvPr id="2" name="タイトル 1">
            <a:extLst>
              <a:ext uri="{FF2B5EF4-FFF2-40B4-BE49-F238E27FC236}">
                <a16:creationId xmlns:a16="http://schemas.microsoft.com/office/drawing/2014/main" id="{66E22F2F-4EBE-3B08-00B1-E24A28240A03}"/>
              </a:ext>
            </a:extLst>
          </p:cNvPr>
          <p:cNvSpPr>
            <a:spLocks noGrp="1"/>
          </p:cNvSpPr>
          <p:nvPr>
            <p:ph type="title"/>
          </p:nvPr>
        </p:nvSpPr>
        <p:spPr>
          <a:xfrm>
            <a:off x="431375" y="358784"/>
            <a:ext cx="10177131" cy="891176"/>
          </a:xfrm>
        </p:spPr>
        <p:txBody>
          <a:bodyPr/>
          <a:lstStyle/>
          <a:p>
            <a:r>
              <a:rPr lang="ja-JP" altLang="en-US" dirty="0">
                <a:latin typeface="BIZ UDPゴシック" panose="020B0400000000000000" pitchFamily="50" charset="-128"/>
                <a:ea typeface="BIZ UDPゴシック" panose="020B0400000000000000" pitchFamily="50" charset="-128"/>
              </a:rPr>
              <a:t>“データ主導</a:t>
            </a:r>
            <a:r>
              <a:rPr lang="en-US" altLang="ja-JP"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で選手が怪我せず本気で成長できる</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科学とデータでその挑戦する背中を押す。</a:t>
            </a:r>
            <a:endParaRPr kumimoji="1" lang="ja-JP" altLang="en-US" dirty="0">
              <a:latin typeface="BIZ UDPゴシック" panose="020B0400000000000000" pitchFamily="50" charset="-128"/>
              <a:ea typeface="BIZ UDPゴシック" panose="020B0400000000000000" pitchFamily="50" charset="-128"/>
            </a:endParaRPr>
          </a:p>
        </p:txBody>
      </p:sp>
      <p:sp>
        <p:nvSpPr>
          <p:cNvPr id="7" name="タイトル 1">
            <a:extLst>
              <a:ext uri="{FF2B5EF4-FFF2-40B4-BE49-F238E27FC236}">
                <a16:creationId xmlns:a16="http://schemas.microsoft.com/office/drawing/2014/main" id="{3E061433-C658-F6E5-E625-ACD5B2A1DA7C}"/>
              </a:ext>
            </a:extLst>
          </p:cNvPr>
          <p:cNvSpPr txBox="1">
            <a:spLocks/>
          </p:cNvSpPr>
          <p:nvPr/>
        </p:nvSpPr>
        <p:spPr>
          <a:xfrm>
            <a:off x="1" y="0"/>
            <a:ext cx="11560028" cy="293615"/>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0" marR="0" lvl="0" indent="0" algn="l" defTabSz="457140" rtl="0" eaLnBrk="0" fontAlgn="base" latinLnBrk="0" hangingPunct="0">
              <a:lnSpc>
                <a:spcPct val="100000"/>
              </a:lnSpc>
              <a:spcBef>
                <a:spcPct val="0"/>
              </a:spcBef>
              <a:spcAft>
                <a:spcPct val="0"/>
              </a:spcAft>
              <a:buClrTx/>
              <a:buSzTx/>
              <a:buFontTx/>
              <a:buNone/>
              <a:tabLst/>
              <a:defRPr/>
            </a:pPr>
            <a:r>
              <a:rPr kumimoji="1" lang="ja-JP" altLang="en-US" sz="1200" b="1" i="0" u="none" strike="noStrike" kern="0" cap="none" spc="0" normalizeH="0" baseline="0" noProof="0" dirty="0">
                <a:ln>
                  <a:noFill/>
                </a:ln>
                <a:solidFill>
                  <a:srgbClr val="0E0E3A"/>
                </a:solidFill>
                <a:effectLst/>
                <a:uLnTx/>
                <a:uFillTx/>
                <a:latin typeface="BIZ UDPゴシック" panose="020B0400000000000000" pitchFamily="50" charset="-128"/>
                <a:ea typeface="BIZ UDPゴシック" panose="020B0400000000000000" pitchFamily="50" charset="-128"/>
              </a:rPr>
              <a:t>商品説明｜</a:t>
            </a:r>
            <a:r>
              <a:rPr kumimoji="1" lang="en-US" altLang="ja-JP" sz="1200" b="1" i="0" u="none" strike="noStrike" kern="1200" cap="none" spc="0" normalizeH="0" baseline="0" noProof="0" dirty="0">
                <a:ln>
                  <a:noFill/>
                </a:ln>
                <a:solidFill>
                  <a:srgbClr val="0E0E3A"/>
                </a:solidFill>
                <a:effectLst/>
                <a:uLnTx/>
                <a:uFillTx/>
                <a:latin typeface="BIZ UDPゴシック" panose="020B0400000000000000" pitchFamily="50" charset="-128"/>
                <a:ea typeface="BIZ UDPゴシック" panose="020B0400000000000000" pitchFamily="50" charset="-128"/>
              </a:rPr>
              <a:t> Before/After</a:t>
            </a:r>
            <a:endParaRPr kumimoji="1" lang="ja-JP" altLang="en-US" sz="1200" b="1" i="0" u="none" strike="noStrike" kern="0" cap="none" spc="0" normalizeH="0" baseline="0" noProof="0" dirty="0">
              <a:ln>
                <a:noFill/>
              </a:ln>
              <a:solidFill>
                <a:srgbClr val="0E0E3A"/>
              </a:solidFill>
              <a:effectLst/>
              <a:uLnTx/>
              <a:uFillTx/>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74262416-2C80-29EF-9994-CF24648B1DF5}"/>
              </a:ext>
            </a:extLst>
          </p:cNvPr>
          <p:cNvSpPr/>
          <p:nvPr/>
        </p:nvSpPr>
        <p:spPr>
          <a:xfrm>
            <a:off x="431375" y="1952102"/>
            <a:ext cx="985301" cy="17912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Before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（現状）</a:t>
            </a:r>
          </a:p>
        </p:txBody>
      </p:sp>
      <p:sp>
        <p:nvSpPr>
          <p:cNvPr id="12" name="正方形/長方形 11">
            <a:extLst>
              <a:ext uri="{FF2B5EF4-FFF2-40B4-BE49-F238E27FC236}">
                <a16:creationId xmlns:a16="http://schemas.microsoft.com/office/drawing/2014/main" id="{6A108F11-0703-EDDF-EE6E-FCEC4B080E95}"/>
              </a:ext>
            </a:extLst>
          </p:cNvPr>
          <p:cNvSpPr/>
          <p:nvPr/>
        </p:nvSpPr>
        <p:spPr>
          <a:xfrm>
            <a:off x="431375" y="3976259"/>
            <a:ext cx="985301" cy="23509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After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（導入後）</a:t>
            </a:r>
          </a:p>
        </p:txBody>
      </p:sp>
      <p:sp>
        <p:nvSpPr>
          <p:cNvPr id="13" name="正方形/長方形 12">
            <a:extLst>
              <a:ext uri="{FF2B5EF4-FFF2-40B4-BE49-F238E27FC236}">
                <a16:creationId xmlns:a16="http://schemas.microsoft.com/office/drawing/2014/main" id="{7842FD4B-A0A2-3F50-D835-B4E51E39FFF2}"/>
              </a:ext>
            </a:extLst>
          </p:cNvPr>
          <p:cNvSpPr/>
          <p:nvPr/>
        </p:nvSpPr>
        <p:spPr>
          <a:xfrm>
            <a:off x="1434090" y="1478796"/>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スキル</a:t>
            </a:r>
            <a:endPar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技術・戦術</a:t>
            </a:r>
            <a:r>
              <a:rPr kumimoji="1" lang="en-US" altLang="ja-JP" sz="1200" kern="1200" dirty="0">
                <a:solidFill>
                  <a:srgbClr val="000000"/>
                </a:solidFill>
                <a:latin typeface="BIZ UDPゴシック" panose="020B0400000000000000" pitchFamily="50" charset="-128"/>
                <a:ea typeface="BIZ UDPゴシック" panose="020B0400000000000000" pitchFamily="50" charset="-128"/>
              </a:rPr>
              <a: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 name="正方形/長方形 13">
            <a:extLst>
              <a:ext uri="{FF2B5EF4-FFF2-40B4-BE49-F238E27FC236}">
                <a16:creationId xmlns:a16="http://schemas.microsoft.com/office/drawing/2014/main" id="{4F4B75D0-2FDB-08B0-AE78-62BC4EE3BE58}"/>
              </a:ext>
            </a:extLst>
          </p:cNvPr>
          <p:cNvSpPr/>
          <p:nvPr/>
        </p:nvSpPr>
        <p:spPr>
          <a:xfrm>
            <a:off x="4913475" y="1478796"/>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rgbClr val="000000"/>
                </a:solidFill>
                <a:latin typeface="BIZ UDPゴシック" panose="020B0400000000000000" pitchFamily="50" charset="-128"/>
                <a:ea typeface="BIZ UDPゴシック" panose="020B0400000000000000" pitchFamily="50" charset="-128"/>
              </a:rPr>
              <a:t>パワー</a:t>
            </a:r>
            <a:endParaRPr kumimoji="1" lang="en-US" altLang="ja-JP" sz="1200" kern="1200" dirty="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（筋力・身体能力）</a:t>
            </a:r>
          </a:p>
        </p:txBody>
      </p:sp>
      <p:sp>
        <p:nvSpPr>
          <p:cNvPr id="15" name="正方形/長方形 14">
            <a:extLst>
              <a:ext uri="{FF2B5EF4-FFF2-40B4-BE49-F238E27FC236}">
                <a16:creationId xmlns:a16="http://schemas.microsoft.com/office/drawing/2014/main" id="{4054D668-F17C-AA31-9F6F-9204798C2EBC}"/>
              </a:ext>
            </a:extLst>
          </p:cNvPr>
          <p:cNvSpPr/>
          <p:nvPr/>
        </p:nvSpPr>
        <p:spPr>
          <a:xfrm>
            <a:off x="8414205" y="1478796"/>
            <a:ext cx="3382656" cy="3557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rgbClr val="000000"/>
                </a:solidFill>
                <a:latin typeface="BIZ UDPゴシック" panose="020B0400000000000000" pitchFamily="50" charset="-128"/>
                <a:ea typeface="BIZ UDPゴシック" panose="020B0400000000000000" pitchFamily="50" charset="-128"/>
              </a:rPr>
              <a:t>ムーブメント</a:t>
            </a:r>
            <a:endParaRPr kumimoji="1" lang="en-US" altLang="ja-JP" sz="1200" kern="1200" dirty="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栄養・睡眠・メンタル</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24" name="正方形/長方形 23">
            <a:extLst>
              <a:ext uri="{FF2B5EF4-FFF2-40B4-BE49-F238E27FC236}">
                <a16:creationId xmlns:a16="http://schemas.microsoft.com/office/drawing/2014/main" id="{B7CD31B4-9D0C-A79E-2D04-05CA469F6962}"/>
              </a:ext>
            </a:extLst>
          </p:cNvPr>
          <p:cNvSpPr/>
          <p:nvPr/>
        </p:nvSpPr>
        <p:spPr>
          <a:xfrm>
            <a:off x="1766770" y="3668192"/>
            <a:ext cx="2838054" cy="573841"/>
          </a:xfrm>
          <a:prstGeom prst="rect">
            <a:avLst/>
          </a:prstGeom>
          <a:solidFill>
            <a:srgbClr val="FF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bg1"/>
                </a:solidFill>
                <a:latin typeface="BIZ UDPゴシック" panose="020B0400000000000000" pitchFamily="50" charset="-128"/>
                <a:ea typeface="BIZ UDPゴシック" panose="020B0400000000000000" pitchFamily="50" charset="-128"/>
              </a:rPr>
              <a:t>試合の振り返りのやり方が分からず、自分が何に弱く、何を伸ばすべきか知りたい</a:t>
            </a:r>
          </a:p>
        </p:txBody>
      </p:sp>
      <p:sp>
        <p:nvSpPr>
          <p:cNvPr id="38" name="正方形/長方形 37">
            <a:extLst>
              <a:ext uri="{FF2B5EF4-FFF2-40B4-BE49-F238E27FC236}">
                <a16:creationId xmlns:a16="http://schemas.microsoft.com/office/drawing/2014/main" id="{D09EEB7B-9448-AF5B-5CE6-C5D763736A1C}"/>
              </a:ext>
            </a:extLst>
          </p:cNvPr>
          <p:cNvSpPr/>
          <p:nvPr/>
        </p:nvSpPr>
        <p:spPr>
          <a:xfrm>
            <a:off x="5185776" y="3625558"/>
            <a:ext cx="2838054" cy="573841"/>
          </a:xfrm>
          <a:prstGeom prst="rect">
            <a:avLst/>
          </a:prstGeom>
          <a:solidFill>
            <a:srgbClr val="FF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bg1"/>
                </a:solidFill>
                <a:latin typeface="BIZ UDPゴシック" panose="020B0400000000000000" pitchFamily="50" charset="-128"/>
                <a:ea typeface="BIZ UDPゴシック" panose="020B0400000000000000" pitchFamily="50" charset="-128"/>
              </a:rPr>
              <a:t>成長のボトルネックを正しく特定し、自分に必要な改善を明確にしたい</a:t>
            </a:r>
          </a:p>
        </p:txBody>
      </p:sp>
      <p:pic>
        <p:nvPicPr>
          <p:cNvPr id="50" name="図 49">
            <a:extLst>
              <a:ext uri="{FF2B5EF4-FFF2-40B4-BE49-F238E27FC236}">
                <a16:creationId xmlns:a16="http://schemas.microsoft.com/office/drawing/2014/main" id="{30F88DF0-A9E9-D1F3-9A07-A65547DBA2A1}"/>
              </a:ext>
            </a:extLst>
          </p:cNvPr>
          <p:cNvPicPr>
            <a:picLocks noChangeAspect="1"/>
          </p:cNvPicPr>
          <p:nvPr/>
        </p:nvPicPr>
        <p:blipFill>
          <a:blip r:embed="rId6"/>
          <a:stretch>
            <a:fillRect/>
          </a:stretch>
        </p:blipFill>
        <p:spPr>
          <a:xfrm>
            <a:off x="1673877" y="4250603"/>
            <a:ext cx="2930947" cy="1959332"/>
          </a:xfrm>
          <a:prstGeom prst="rect">
            <a:avLst/>
          </a:prstGeom>
        </p:spPr>
      </p:pic>
      <p:pic>
        <p:nvPicPr>
          <p:cNvPr id="56" name="図 55">
            <a:extLst>
              <a:ext uri="{FF2B5EF4-FFF2-40B4-BE49-F238E27FC236}">
                <a16:creationId xmlns:a16="http://schemas.microsoft.com/office/drawing/2014/main" id="{674DF952-5D0D-5D09-F42C-6EDB065F280B}"/>
              </a:ext>
            </a:extLst>
          </p:cNvPr>
          <p:cNvPicPr>
            <a:picLocks noChangeAspect="1"/>
          </p:cNvPicPr>
          <p:nvPr/>
        </p:nvPicPr>
        <p:blipFill>
          <a:blip r:embed="rId7"/>
          <a:stretch>
            <a:fillRect/>
          </a:stretch>
        </p:blipFill>
        <p:spPr>
          <a:xfrm>
            <a:off x="8604782" y="2033701"/>
            <a:ext cx="2913838" cy="1942558"/>
          </a:xfrm>
          <a:prstGeom prst="rect">
            <a:avLst/>
          </a:prstGeom>
        </p:spPr>
      </p:pic>
      <p:sp>
        <p:nvSpPr>
          <p:cNvPr id="57" name="正方形/長方形 56">
            <a:extLst>
              <a:ext uri="{FF2B5EF4-FFF2-40B4-BE49-F238E27FC236}">
                <a16:creationId xmlns:a16="http://schemas.microsoft.com/office/drawing/2014/main" id="{AE3EF9CC-3B78-0DD1-BF39-21F60A9DD5A9}"/>
              </a:ext>
            </a:extLst>
          </p:cNvPr>
          <p:cNvSpPr/>
          <p:nvPr/>
        </p:nvSpPr>
        <p:spPr>
          <a:xfrm>
            <a:off x="8604782" y="3625558"/>
            <a:ext cx="2838054" cy="573841"/>
          </a:xfrm>
          <a:prstGeom prst="rect">
            <a:avLst/>
          </a:prstGeom>
          <a:solidFill>
            <a:srgbClr val="FF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bg1"/>
                </a:solidFill>
                <a:latin typeface="BIZ UDPゴシック" panose="020B0400000000000000" pitchFamily="50" charset="-128"/>
                <a:ea typeface="BIZ UDPゴシック" panose="020B0400000000000000" pitchFamily="50" charset="-128"/>
              </a:rPr>
              <a:t>不安・怪我・不調による悪循環から抜け出し、自信を持ってプレーしたい</a:t>
            </a:r>
          </a:p>
        </p:txBody>
      </p:sp>
      <p:sp>
        <p:nvSpPr>
          <p:cNvPr id="58" name="正方形/長方形 57">
            <a:extLst>
              <a:ext uri="{FF2B5EF4-FFF2-40B4-BE49-F238E27FC236}">
                <a16:creationId xmlns:a16="http://schemas.microsoft.com/office/drawing/2014/main" id="{E081D495-B12D-4E16-1B0C-9B53479C2C8F}"/>
              </a:ext>
            </a:extLst>
          </p:cNvPr>
          <p:cNvSpPr/>
          <p:nvPr/>
        </p:nvSpPr>
        <p:spPr>
          <a:xfrm>
            <a:off x="8604782" y="6049771"/>
            <a:ext cx="2838054" cy="573841"/>
          </a:xfrm>
          <a:prstGeom prst="rect">
            <a:avLst/>
          </a:prstGeom>
          <a:solidFill>
            <a:srgbClr val="0070C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bg1"/>
                </a:solidFill>
                <a:latin typeface="BIZ UDPゴシック" panose="020B0400000000000000" pitchFamily="50" charset="-128"/>
                <a:ea typeface="BIZ UDPゴシック" panose="020B0400000000000000" pitchFamily="50" charset="-128"/>
              </a:rPr>
              <a:t>理論を知り、選手が自分で考えてセルフコンディショニングができるようになる</a:t>
            </a:r>
            <a:endParaRPr kumimoji="1" lang="en-US" altLang="ja-JP" sz="1050" dirty="0">
              <a:solidFill>
                <a:schemeClr val="bg1"/>
              </a:solidFill>
              <a:latin typeface="BIZ UDPゴシック" panose="020B0400000000000000" pitchFamily="50" charset="-128"/>
              <a:ea typeface="BIZ UDPゴシック" panose="020B0400000000000000" pitchFamily="50" charset="-128"/>
            </a:endParaRPr>
          </a:p>
        </p:txBody>
      </p:sp>
      <p:sp>
        <p:nvSpPr>
          <p:cNvPr id="59" name="正方形/長方形 58">
            <a:extLst>
              <a:ext uri="{FF2B5EF4-FFF2-40B4-BE49-F238E27FC236}">
                <a16:creationId xmlns:a16="http://schemas.microsoft.com/office/drawing/2014/main" id="{3454BAE3-AB21-D8C1-5EC1-C31519D1FCCB}"/>
              </a:ext>
            </a:extLst>
          </p:cNvPr>
          <p:cNvSpPr/>
          <p:nvPr/>
        </p:nvSpPr>
        <p:spPr>
          <a:xfrm>
            <a:off x="5118640" y="6049771"/>
            <a:ext cx="2905189" cy="573841"/>
          </a:xfrm>
          <a:prstGeom prst="rect">
            <a:avLst/>
          </a:prstGeom>
          <a:solidFill>
            <a:srgbClr val="0070C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bg1"/>
                </a:solidFill>
                <a:latin typeface="BIZ UDPゴシック" panose="020B0400000000000000" pitchFamily="50" charset="-128"/>
                <a:ea typeface="BIZ UDPゴシック" panose="020B0400000000000000" pitchFamily="50" charset="-128"/>
              </a:rPr>
              <a:t>科学的に測定し、改善点が分かり、アルゴリズムが対応して最適化されたトレーニングを提供。</a:t>
            </a:r>
            <a:endParaRPr kumimoji="1" lang="en-US" altLang="ja-JP" sz="1050" dirty="0">
              <a:solidFill>
                <a:schemeClr val="bg1"/>
              </a:solidFill>
              <a:latin typeface="BIZ UDPゴシック" panose="020B0400000000000000" pitchFamily="50" charset="-128"/>
              <a:ea typeface="BIZ UDPゴシック" panose="020B0400000000000000" pitchFamily="50" charset="-128"/>
            </a:endParaRPr>
          </a:p>
        </p:txBody>
      </p:sp>
      <p:sp>
        <p:nvSpPr>
          <p:cNvPr id="60" name="正方形/長方形 59">
            <a:extLst>
              <a:ext uri="{FF2B5EF4-FFF2-40B4-BE49-F238E27FC236}">
                <a16:creationId xmlns:a16="http://schemas.microsoft.com/office/drawing/2014/main" id="{4276C0B0-1ECF-F47D-A4EC-AE93352373BD}"/>
              </a:ext>
            </a:extLst>
          </p:cNvPr>
          <p:cNvSpPr/>
          <p:nvPr/>
        </p:nvSpPr>
        <p:spPr>
          <a:xfrm>
            <a:off x="1758312" y="6049771"/>
            <a:ext cx="2838054" cy="573841"/>
          </a:xfrm>
          <a:prstGeom prst="rect">
            <a:avLst/>
          </a:prstGeom>
          <a:solidFill>
            <a:srgbClr val="0070C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bg1"/>
                </a:solidFill>
                <a:latin typeface="BIZ UDPゴシック" panose="020B0400000000000000" pitchFamily="50" charset="-128"/>
                <a:ea typeface="BIZ UDPゴシック" panose="020B0400000000000000" pitchFamily="50" charset="-128"/>
              </a:rPr>
              <a:t>自身のプレー映像やスタッツが可視化され、</a:t>
            </a: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050" dirty="0">
                <a:solidFill>
                  <a:schemeClr val="bg1"/>
                </a:solidFill>
                <a:latin typeface="BIZ UDPゴシック" panose="020B0400000000000000" pitchFamily="50" charset="-128"/>
                <a:ea typeface="BIZ UDPゴシック" panose="020B0400000000000000" pitchFamily="50" charset="-128"/>
              </a:rPr>
              <a:t>次回の試合で取り組む課題が明確になる</a:t>
            </a:r>
            <a:endParaRPr kumimoji="1" lang="en-US" altLang="ja-JP" sz="105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067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92A5005-CB0E-9EE3-EBFD-CC553A300107}"/>
              </a:ext>
            </a:extLst>
          </p:cNvPr>
          <p:cNvSpPr/>
          <p:nvPr/>
        </p:nvSpPr>
        <p:spPr>
          <a:xfrm>
            <a:off x="7982172" y="-1945520"/>
            <a:ext cx="3128608" cy="1194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場代</a:t>
            </a:r>
            <a:endParaRPr kumimoji="1" lang="en-US" altLang="ja-JP" dirty="0"/>
          </a:p>
          <a:p>
            <a:pPr algn="ctr"/>
            <a:r>
              <a:rPr kumimoji="1" lang="ja-JP" altLang="en-US" dirty="0"/>
              <a:t>対策費</a:t>
            </a:r>
            <a:endParaRPr kumimoji="1" lang="en-US" altLang="ja-JP" dirty="0"/>
          </a:p>
          <a:p>
            <a:pPr algn="ctr"/>
            <a:r>
              <a:rPr kumimoji="1" lang="ja-JP" altLang="en-US" dirty="0"/>
              <a:t>施設が稼働していないもの</a:t>
            </a:r>
            <a:r>
              <a:rPr kumimoji="1" lang="en-US" altLang="ja-JP" dirty="0"/>
              <a:t>(</a:t>
            </a:r>
            <a:r>
              <a:rPr kumimoji="1" lang="ja-JP" altLang="en-US" dirty="0"/>
              <a:t>遊休資産</a:t>
            </a:r>
            <a:r>
              <a:rPr kumimoji="1" lang="en-US" altLang="ja-JP" dirty="0"/>
              <a:t>)</a:t>
            </a:r>
            <a:r>
              <a:rPr kumimoji="1" lang="ja-JP" altLang="en-US" dirty="0"/>
              <a:t>を利益に</a:t>
            </a:r>
            <a:endParaRPr kumimoji="1" lang="en-US" altLang="ja-JP" dirty="0"/>
          </a:p>
          <a:p>
            <a:pPr algn="ctr"/>
            <a:r>
              <a:rPr kumimoji="1" lang="ja-JP" altLang="en-US" dirty="0"/>
              <a:t>ユーザの現在の対策費</a:t>
            </a:r>
          </a:p>
        </p:txBody>
      </p:sp>
      <p:sp>
        <p:nvSpPr>
          <p:cNvPr id="5" name="タイトル 1">
            <a:extLst>
              <a:ext uri="{FF2B5EF4-FFF2-40B4-BE49-F238E27FC236}">
                <a16:creationId xmlns:a16="http://schemas.microsoft.com/office/drawing/2014/main" id="{56D16375-D0D4-0D95-2866-4C20D2E44EB3}"/>
              </a:ext>
            </a:extLst>
          </p:cNvPr>
          <p:cNvSpPr txBox="1">
            <a:spLocks/>
          </p:cNvSpPr>
          <p:nvPr/>
        </p:nvSpPr>
        <p:spPr>
          <a:xfrm>
            <a:off x="173300" y="252445"/>
            <a:ext cx="12807855"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600" dirty="0"/>
              <a:t>・パワー＆ムーブメント</a:t>
            </a:r>
            <a:r>
              <a:rPr kumimoji="1" lang="en-US" altLang="ja-JP" sz="1600" dirty="0"/>
              <a:t>1day</a:t>
            </a:r>
            <a:r>
              <a:rPr kumimoji="1" lang="ja-JP" altLang="en-US" sz="1600" dirty="0"/>
              <a:t>プログラム：</a:t>
            </a:r>
            <a:r>
              <a:rPr kumimoji="1" lang="en-US" altLang="ja-JP" sz="1600" dirty="0"/>
              <a:t>1</a:t>
            </a:r>
            <a:r>
              <a:rPr kumimoji="1" lang="ja-JP" altLang="en-US" sz="1600" dirty="0"/>
              <a:t>団体</a:t>
            </a:r>
            <a:r>
              <a:rPr kumimoji="1" lang="en-US" altLang="ja-JP" sz="1600" dirty="0"/>
              <a:t>20</a:t>
            </a:r>
            <a:r>
              <a:rPr kumimoji="1" lang="ja-JP" altLang="en-US" sz="1600" dirty="0"/>
              <a:t>万円</a:t>
            </a:r>
            <a:r>
              <a:rPr kumimoji="1" lang="en-US" altLang="ja-JP" sz="1600" dirty="0"/>
              <a:t>/</a:t>
            </a:r>
            <a:r>
              <a:rPr kumimoji="1" lang="ja-JP" altLang="en-US" sz="1600" dirty="0"/>
              <a:t>回　個人利用で</a:t>
            </a:r>
            <a:r>
              <a:rPr kumimoji="1" lang="en-US" altLang="ja-JP" sz="1600" dirty="0"/>
              <a:t>1</a:t>
            </a:r>
            <a:r>
              <a:rPr kumimoji="1" lang="ja-JP" altLang="en-US" sz="1600" dirty="0"/>
              <a:t>万円</a:t>
            </a:r>
            <a:r>
              <a:rPr kumimoji="1" lang="en-US" altLang="ja-JP" sz="1600" dirty="0"/>
              <a:t>/</a:t>
            </a:r>
            <a:r>
              <a:rPr kumimoji="1" lang="ja-JP" altLang="en-US" sz="1600" dirty="0"/>
              <a:t>回</a:t>
            </a:r>
            <a:endParaRPr kumimoji="1" lang="en-US" altLang="ja-JP" sz="16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600" dirty="0"/>
              <a:t>・初年度年間</a:t>
            </a:r>
            <a:r>
              <a:rPr kumimoji="1" lang="en-US" altLang="ja-JP" sz="1600" dirty="0"/>
              <a:t>480</a:t>
            </a:r>
            <a:r>
              <a:rPr kumimoji="1" lang="ja-JP" altLang="en-US" sz="1600" dirty="0"/>
              <a:t>万程度の収入を見込み。月</a:t>
            </a:r>
            <a:r>
              <a:rPr kumimoji="1" lang="en-US" altLang="ja-JP" sz="1600" dirty="0"/>
              <a:t>2</a:t>
            </a:r>
            <a:r>
              <a:rPr kumimoji="1" lang="ja-JP" altLang="en-US" sz="1600" dirty="0"/>
              <a:t>回団体</a:t>
            </a:r>
            <a:r>
              <a:rPr kumimoji="1" lang="en-US" altLang="ja-JP" sz="1600" dirty="0"/>
              <a:t>30</a:t>
            </a:r>
            <a:r>
              <a:rPr kumimoji="1" lang="ja-JP" altLang="en-US" sz="1600" dirty="0"/>
              <a:t>人利用。</a:t>
            </a:r>
            <a:endParaRPr kumimoji="1" lang="ja-JP" altLang="en-US" sz="1600" b="1" i="0" u="none" strike="noStrike" kern="0" cap="none" spc="0" normalizeH="0" baseline="0" noProof="0" dirty="0">
              <a:ln>
                <a:noFill/>
              </a:ln>
              <a:solidFill>
                <a:srgbClr val="0E0E3A"/>
              </a:solidFill>
              <a:effectLst/>
              <a:uLnTx/>
              <a:uFillTx/>
              <a:latin typeface="Arial"/>
              <a:cs typeface="Arial"/>
              <a:sym typeface="Arial"/>
            </a:endParaRPr>
          </a:p>
        </p:txBody>
      </p:sp>
      <p:pic>
        <p:nvPicPr>
          <p:cNvPr id="7" name="図 6">
            <a:extLst>
              <a:ext uri="{FF2B5EF4-FFF2-40B4-BE49-F238E27FC236}">
                <a16:creationId xmlns:a16="http://schemas.microsoft.com/office/drawing/2014/main" id="{61ED78E2-22D2-82F5-FEEA-87CFC125D201}"/>
              </a:ext>
            </a:extLst>
          </p:cNvPr>
          <p:cNvPicPr>
            <a:picLocks noChangeAspect="1"/>
          </p:cNvPicPr>
          <p:nvPr/>
        </p:nvPicPr>
        <p:blipFill>
          <a:blip r:embed="rId2"/>
          <a:stretch>
            <a:fillRect/>
          </a:stretch>
        </p:blipFill>
        <p:spPr>
          <a:xfrm>
            <a:off x="246630" y="-2838300"/>
            <a:ext cx="929721" cy="769687"/>
          </a:xfrm>
          <a:prstGeom prst="rect">
            <a:avLst/>
          </a:prstGeom>
        </p:spPr>
      </p:pic>
      <p:graphicFrame>
        <p:nvGraphicFramePr>
          <p:cNvPr id="8" name="表 7">
            <a:extLst>
              <a:ext uri="{FF2B5EF4-FFF2-40B4-BE49-F238E27FC236}">
                <a16:creationId xmlns:a16="http://schemas.microsoft.com/office/drawing/2014/main" id="{79CB90E2-F724-ADAC-FB9D-11E417CF7746}"/>
              </a:ext>
            </a:extLst>
          </p:cNvPr>
          <p:cNvGraphicFramePr>
            <a:graphicFrameLocks noGrp="1"/>
          </p:cNvGraphicFramePr>
          <p:nvPr>
            <p:extLst>
              <p:ext uri="{D42A27DB-BD31-4B8C-83A1-F6EECF244321}">
                <p14:modId xmlns:p14="http://schemas.microsoft.com/office/powerpoint/2010/main" val="2234915048"/>
              </p:ext>
            </p:extLst>
          </p:nvPr>
        </p:nvGraphicFramePr>
        <p:xfrm>
          <a:off x="315990" y="975665"/>
          <a:ext cx="5780010" cy="5191944"/>
        </p:xfrm>
        <a:graphic>
          <a:graphicData uri="http://schemas.openxmlformats.org/drawingml/2006/table">
            <a:tbl>
              <a:tblPr firstRow="1" bandRow="1">
                <a:tableStyleId>{5C22544A-7EE6-4342-B048-85BDC9FD1C3A}</a:tableStyleId>
              </a:tblPr>
              <a:tblGrid>
                <a:gridCol w="1591512">
                  <a:extLst>
                    <a:ext uri="{9D8B030D-6E8A-4147-A177-3AD203B41FA5}">
                      <a16:colId xmlns:a16="http://schemas.microsoft.com/office/drawing/2014/main" val="583999356"/>
                    </a:ext>
                  </a:extLst>
                </a:gridCol>
                <a:gridCol w="2018559">
                  <a:extLst>
                    <a:ext uri="{9D8B030D-6E8A-4147-A177-3AD203B41FA5}">
                      <a16:colId xmlns:a16="http://schemas.microsoft.com/office/drawing/2014/main" val="1961892515"/>
                    </a:ext>
                  </a:extLst>
                </a:gridCol>
                <a:gridCol w="2169939">
                  <a:extLst>
                    <a:ext uri="{9D8B030D-6E8A-4147-A177-3AD203B41FA5}">
                      <a16:colId xmlns:a16="http://schemas.microsoft.com/office/drawing/2014/main" val="2821710766"/>
                    </a:ext>
                  </a:extLst>
                </a:gridCol>
              </a:tblGrid>
              <a:tr h="297233">
                <a:tc>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lumMod val="75000"/>
                      </a:schemeClr>
                    </a:solidFill>
                  </a:tcPr>
                </a:tc>
                <a:tc>
                  <a:txBody>
                    <a:bodyPr/>
                    <a:lstStyle/>
                    <a:p>
                      <a:pPr marL="0" indent="0" algn="ctr">
                        <a:buFont typeface="Wingdings" panose="05000000000000000000" pitchFamily="2" charset="2"/>
                        <a:buNone/>
                      </a:pPr>
                      <a:r>
                        <a:rPr kumimoji="1" lang="ja-JP" altLang="en-US" sz="1600" b="1" dirty="0">
                          <a:solidFill>
                            <a:schemeClr val="tx1"/>
                          </a:solidFill>
                        </a:rPr>
                        <a:t>対策</a:t>
                      </a:r>
                      <a:endParaRPr kumimoji="1" lang="en-US" altLang="ja-JP" sz="1600" b="1"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lumMod val="75000"/>
                      </a:schemeClr>
                    </a:solidFill>
                  </a:tcPr>
                </a:tc>
                <a:tc>
                  <a:txBody>
                    <a:bodyPr/>
                    <a:lstStyle/>
                    <a:p>
                      <a:pPr marL="0" indent="0" algn="ctr">
                        <a:buFont typeface="Wingdings" panose="05000000000000000000" pitchFamily="2" charset="2"/>
                        <a:buNone/>
                      </a:pPr>
                      <a:r>
                        <a:rPr kumimoji="1" lang="ja-JP" altLang="en-US" sz="1600" b="1" dirty="0">
                          <a:solidFill>
                            <a:schemeClr val="tx1"/>
                          </a:solidFill>
                        </a:rPr>
                        <a:t>コスト</a:t>
                      </a:r>
                      <a:endParaRPr kumimoji="1" lang="en-US" altLang="ja-JP" sz="1600" b="1"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87268666"/>
                  </a:ext>
                </a:extLst>
              </a:tr>
              <a:tr h="483962">
                <a:tc rowSpan="4">
                  <a:txBody>
                    <a:bodyPr/>
                    <a:lstStyle/>
                    <a:p>
                      <a:pPr marL="0" indent="0" algn="ctr">
                        <a:buFontTx/>
                        <a:buNone/>
                      </a:pPr>
                      <a:r>
                        <a:rPr kumimoji="1" lang="ja-JP" altLang="en-US" sz="1400" b="0" dirty="0">
                          <a:solidFill>
                            <a:schemeClr val="tx1"/>
                          </a:solidFill>
                        </a:rPr>
                        <a:t>選手</a:t>
                      </a: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パーソナルジム</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ja-JP" altLang="en-US" sz="1400" b="1" dirty="0">
                          <a:solidFill>
                            <a:srgbClr val="0070C0"/>
                          </a:solidFill>
                        </a:rPr>
                        <a:t>入会金</a:t>
                      </a:r>
                      <a:r>
                        <a:rPr kumimoji="1" lang="en-US" altLang="ja-JP" sz="1400" b="1" dirty="0">
                          <a:solidFill>
                            <a:srgbClr val="0070C0"/>
                          </a:solidFill>
                        </a:rPr>
                        <a:t>11,000</a:t>
                      </a:r>
                      <a:r>
                        <a:rPr kumimoji="1" lang="ja-JP" altLang="en-US" sz="1400" b="1" dirty="0">
                          <a:solidFill>
                            <a:srgbClr val="0070C0"/>
                          </a:solidFill>
                        </a:rPr>
                        <a:t>円　月</a:t>
                      </a:r>
                      <a:r>
                        <a:rPr kumimoji="1" lang="en-US" altLang="ja-JP" sz="1400" b="1" dirty="0">
                          <a:solidFill>
                            <a:srgbClr val="0070C0"/>
                          </a:solidFill>
                        </a:rPr>
                        <a:t>13,000</a:t>
                      </a:r>
                      <a:r>
                        <a:rPr kumimoji="1" lang="ja-JP" altLang="en-US" sz="1400" b="1" dirty="0">
                          <a:solidFill>
                            <a:srgbClr val="0070C0"/>
                          </a:solidFill>
                        </a:rPr>
                        <a:t>円</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0708889"/>
                  </a:ext>
                </a:extLst>
              </a:tr>
              <a:tr h="483962">
                <a:tc vMerge="1">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プロテイン・サプリ購入</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ja-JP" altLang="en-US" sz="1400" b="1" dirty="0">
                          <a:solidFill>
                            <a:srgbClr val="0070C0"/>
                          </a:solidFill>
                        </a:rPr>
                        <a:t>月</a:t>
                      </a:r>
                      <a:r>
                        <a:rPr kumimoji="1" lang="en-US" altLang="ja-JP" sz="1400" b="1" dirty="0">
                          <a:solidFill>
                            <a:srgbClr val="0070C0"/>
                          </a:solidFill>
                        </a:rPr>
                        <a:t>5,000〜10,000</a:t>
                      </a:r>
                      <a:r>
                        <a:rPr kumimoji="1" lang="ja-JP" altLang="en-US" sz="1400" b="1" dirty="0">
                          <a:solidFill>
                            <a:srgbClr val="0070C0"/>
                          </a:solidFill>
                        </a:rPr>
                        <a:t>円</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4374242"/>
                  </a:ext>
                </a:extLst>
              </a:tr>
              <a:tr h="444046">
                <a:tc vMerge="1">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怪我による通院</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ja-JP" altLang="en-US" sz="1400" b="1" dirty="0">
                          <a:solidFill>
                            <a:srgbClr val="0070C0"/>
                          </a:solidFill>
                        </a:rPr>
                        <a:t>月</a:t>
                      </a:r>
                      <a:r>
                        <a:rPr kumimoji="1" lang="en-US" altLang="ja-JP" sz="1400" b="1" dirty="0">
                          <a:solidFill>
                            <a:srgbClr val="0070C0"/>
                          </a:solidFill>
                        </a:rPr>
                        <a:t>3,000〜5,000</a:t>
                      </a:r>
                      <a:r>
                        <a:rPr kumimoji="1" lang="ja-JP" altLang="en-US" sz="1400" b="1" dirty="0">
                          <a:solidFill>
                            <a:srgbClr val="0070C0"/>
                          </a:solidFill>
                        </a:rPr>
                        <a:t>円 </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018658"/>
                  </a:ext>
                </a:extLst>
              </a:tr>
              <a:tr h="483962">
                <a:tc vMerge="1">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a:t>
                      </a:r>
                      <a:r>
                        <a:rPr kumimoji="1" lang="en-US" altLang="ja-JP" sz="1400" b="1" dirty="0">
                          <a:solidFill>
                            <a:srgbClr val="0070C0"/>
                          </a:solidFill>
                        </a:rPr>
                        <a:t>α</a:t>
                      </a: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怪我や不調の不安　</a:t>
                      </a:r>
                      <a:endParaRPr kumimoji="1" lang="en-US" altLang="ja-JP" sz="1400" b="1" dirty="0">
                        <a:solidFill>
                          <a:srgbClr val="0070C0"/>
                        </a:solidFill>
                      </a:endParaRPr>
                    </a:p>
                    <a:p>
                      <a:pPr marL="0" indent="0" algn="l">
                        <a:buFont typeface="Wingdings" panose="05000000000000000000" pitchFamily="2" charset="2"/>
                        <a:buNone/>
                      </a:pPr>
                      <a:r>
                        <a:rPr kumimoji="1" lang="ja-JP" altLang="en-US" sz="1400" b="1" dirty="0">
                          <a:solidFill>
                            <a:srgbClr val="0070C0"/>
                          </a:solidFill>
                        </a:rPr>
                        <a:t>プロへの焦り</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5714306"/>
                  </a:ext>
                </a:extLst>
              </a:tr>
              <a:tr h="444046">
                <a:tc rowSpan="3">
                  <a:txBody>
                    <a:bodyPr/>
                    <a:lstStyle/>
                    <a:p>
                      <a:pPr marL="0" indent="0" algn="ctr">
                        <a:buFontTx/>
                        <a:buNone/>
                      </a:pPr>
                      <a:r>
                        <a:rPr kumimoji="1" lang="ja-JP" altLang="en-US" sz="1400" b="0" dirty="0">
                          <a:solidFill>
                            <a:schemeClr val="tx1"/>
                          </a:solidFill>
                        </a:rPr>
                        <a:t>指導者</a:t>
                      </a:r>
                      <a:r>
                        <a:rPr kumimoji="1" lang="en-US" altLang="ja-JP" sz="1400" b="0" dirty="0">
                          <a:solidFill>
                            <a:schemeClr val="tx1"/>
                          </a:solidFill>
                        </a:rPr>
                        <a:t>(</a:t>
                      </a:r>
                      <a:r>
                        <a:rPr kumimoji="1" lang="ja-JP" altLang="en-US" sz="1400" b="0" dirty="0">
                          <a:solidFill>
                            <a:schemeClr val="tx1"/>
                          </a:solidFill>
                        </a:rPr>
                        <a:t>学校</a:t>
                      </a:r>
                      <a:r>
                        <a:rPr kumimoji="1" lang="en-US" altLang="ja-JP" sz="1400" b="0" dirty="0">
                          <a:solidFill>
                            <a:schemeClr val="tx1"/>
                          </a:solidFill>
                        </a:rPr>
                        <a:t>)</a:t>
                      </a:r>
                      <a:endParaRPr kumimoji="1" lang="ja-JP" altLang="en-US" sz="14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機器購入</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400" b="1" dirty="0">
                          <a:solidFill>
                            <a:srgbClr val="0070C0"/>
                          </a:solidFill>
                        </a:rPr>
                        <a:t>50</a:t>
                      </a:r>
                      <a:r>
                        <a:rPr kumimoji="1" lang="ja-JP" altLang="en-US" sz="1400" b="1" dirty="0">
                          <a:solidFill>
                            <a:srgbClr val="0070C0"/>
                          </a:solidFill>
                        </a:rPr>
                        <a:t>万～</a:t>
                      </a:r>
                      <a:r>
                        <a:rPr kumimoji="1" lang="en-US" altLang="ja-JP" sz="1400" b="1" dirty="0">
                          <a:solidFill>
                            <a:srgbClr val="0070C0"/>
                          </a:solidFill>
                        </a:rPr>
                        <a:t>100</a:t>
                      </a:r>
                      <a:r>
                        <a:rPr kumimoji="1" lang="ja-JP" altLang="en-US" sz="1400" b="1" dirty="0">
                          <a:solidFill>
                            <a:srgbClr val="0070C0"/>
                          </a:solidFill>
                        </a:rPr>
                        <a:t>万</a:t>
                      </a:r>
                      <a:r>
                        <a:rPr kumimoji="1" lang="en-US" altLang="ja-JP" sz="1400" b="1" dirty="0">
                          <a:solidFill>
                            <a:srgbClr val="0070C0"/>
                          </a:solidFill>
                        </a:rPr>
                        <a:t>/</a:t>
                      </a:r>
                      <a:r>
                        <a:rPr kumimoji="1" lang="ja-JP" altLang="en-US" sz="1400" b="1" dirty="0">
                          <a:solidFill>
                            <a:srgbClr val="0070C0"/>
                          </a:solidFill>
                        </a:rPr>
                        <a:t>個</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644366"/>
                  </a:ext>
                </a:extLst>
              </a:tr>
              <a:tr h="444046">
                <a:tc vMerge="1">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トレーナー派遣</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400" b="1" dirty="0">
                          <a:solidFill>
                            <a:srgbClr val="0070C0"/>
                          </a:solidFill>
                        </a:rPr>
                        <a:t>30,000</a:t>
                      </a:r>
                      <a:r>
                        <a:rPr kumimoji="1" lang="ja-JP" altLang="en-US" sz="1400" b="1" dirty="0">
                          <a:solidFill>
                            <a:srgbClr val="0070C0"/>
                          </a:solidFill>
                        </a:rPr>
                        <a:t>円～</a:t>
                      </a:r>
                      <a:r>
                        <a:rPr kumimoji="1" lang="en-US" altLang="ja-JP" sz="1400" b="1" dirty="0">
                          <a:solidFill>
                            <a:srgbClr val="0070C0"/>
                          </a:solidFill>
                        </a:rPr>
                        <a:t>50,000/</a:t>
                      </a:r>
                      <a:r>
                        <a:rPr kumimoji="1" lang="ja-JP" altLang="en-US" sz="1400" b="1" dirty="0">
                          <a:solidFill>
                            <a:srgbClr val="0070C0"/>
                          </a:solidFill>
                        </a:rPr>
                        <a:t>月</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3162746"/>
                  </a:ext>
                </a:extLst>
              </a:tr>
              <a:tr h="483962">
                <a:tc vMerge="1">
                  <a:txBody>
                    <a:bodyPr/>
                    <a:lstStyle/>
                    <a:p>
                      <a:pPr marL="0" indent="0" algn="ctr">
                        <a:buFontTx/>
                        <a:buNone/>
                      </a:pPr>
                      <a:endParaRPr kumimoji="1" lang="ja-JP" altLang="en-US" sz="16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marR="0" lvl="0" indent="0" algn="l" defTabSz="91427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400" b="1" dirty="0">
                          <a:solidFill>
                            <a:srgbClr val="0070C0"/>
                          </a:solidFill>
                        </a:rPr>
                        <a:t>＋</a:t>
                      </a:r>
                      <a:r>
                        <a:rPr kumimoji="1" lang="en-US" altLang="ja-JP" sz="1400" b="1" dirty="0">
                          <a:solidFill>
                            <a:srgbClr val="0070C0"/>
                          </a:solidFill>
                        </a:rPr>
                        <a:t>α</a:t>
                      </a:r>
                    </a:p>
                    <a:p>
                      <a:pPr marL="0" indent="0" algn="l">
                        <a:buFont typeface="Wingdings" panose="05000000000000000000" pitchFamily="2" charset="2"/>
                        <a:buNone/>
                      </a:pP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練習設計・怪我対応指導責任</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80573453"/>
                  </a:ext>
                </a:extLst>
              </a:tr>
              <a:tr h="483962">
                <a:tc>
                  <a:txBody>
                    <a:bodyPr/>
                    <a:lstStyle/>
                    <a:p>
                      <a:pPr marL="0" indent="0" algn="ctr">
                        <a:buFontTx/>
                        <a:buNone/>
                      </a:pPr>
                      <a:r>
                        <a:rPr kumimoji="1" lang="ja-JP" altLang="en-US" sz="1400" b="0" dirty="0">
                          <a:solidFill>
                            <a:schemeClr val="tx1"/>
                          </a:solidFill>
                        </a:rPr>
                        <a:t>スポーツテック</a:t>
                      </a: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展示会出展費用</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400" b="1" dirty="0">
                          <a:solidFill>
                            <a:srgbClr val="0070C0"/>
                          </a:solidFill>
                        </a:rPr>
                        <a:t>100</a:t>
                      </a:r>
                      <a:r>
                        <a:rPr kumimoji="1" lang="ja-JP" altLang="en-US" sz="1400" b="1" dirty="0">
                          <a:solidFill>
                            <a:srgbClr val="0070C0"/>
                          </a:solidFill>
                        </a:rPr>
                        <a:t>万円</a:t>
                      </a:r>
                      <a:r>
                        <a:rPr kumimoji="1" lang="en-US" altLang="ja-JP" sz="1400" b="1" dirty="0">
                          <a:solidFill>
                            <a:srgbClr val="0070C0"/>
                          </a:solidFill>
                        </a:rPr>
                        <a:t>/1</a:t>
                      </a:r>
                      <a:r>
                        <a:rPr kumimoji="1" lang="ja-JP" altLang="en-US" sz="1400" b="1" dirty="0">
                          <a:solidFill>
                            <a:srgbClr val="0070C0"/>
                          </a:solidFill>
                        </a:rPr>
                        <a:t>回</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16887890"/>
                  </a:ext>
                </a:extLst>
              </a:tr>
              <a:tr h="483962">
                <a:tc>
                  <a:txBody>
                    <a:bodyPr/>
                    <a:lstStyle/>
                    <a:p>
                      <a:pPr marL="0" indent="0" algn="ctr">
                        <a:buFontTx/>
                        <a:buNone/>
                      </a:pPr>
                      <a:endParaRPr kumimoji="1" lang="ja-JP" altLang="en-US" sz="14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データ収集費用</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400" b="1" dirty="0">
                          <a:solidFill>
                            <a:srgbClr val="0070C0"/>
                          </a:solidFill>
                        </a:rPr>
                        <a:t>¥10,000〜¥20,000</a:t>
                      </a:r>
                      <a:r>
                        <a:rPr kumimoji="1" lang="ja-JP" altLang="en-US" sz="1400" b="1" dirty="0">
                          <a:solidFill>
                            <a:srgbClr val="0070C0"/>
                          </a:solidFill>
                        </a:rPr>
                        <a:t>／人</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7256752"/>
                  </a:ext>
                </a:extLst>
              </a:tr>
              <a:tr h="483962">
                <a:tc>
                  <a:txBody>
                    <a:bodyPr/>
                    <a:lstStyle/>
                    <a:p>
                      <a:pPr marL="0" indent="0" algn="ctr">
                        <a:buFontTx/>
                        <a:buNone/>
                      </a:pPr>
                      <a:endParaRPr kumimoji="1" lang="ja-JP" altLang="en-US" sz="1400" b="0"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l-GR" sz="1400" b="1" dirty="0">
                          <a:solidFill>
                            <a:srgbClr val="0070C0"/>
                          </a:solidFill>
                        </a:rPr>
                        <a:t>＋</a:t>
                      </a:r>
                      <a:r>
                        <a:rPr kumimoji="1" lang="el-GR" altLang="ja-JP" sz="1400" b="1" dirty="0">
                          <a:solidFill>
                            <a:srgbClr val="0070C0"/>
                          </a:solidFill>
                        </a:rPr>
                        <a:t>α</a:t>
                      </a:r>
                    </a:p>
                    <a:p>
                      <a:pPr marL="0" indent="0" algn="l">
                        <a:buFont typeface="Wingdings" panose="05000000000000000000" pitchFamily="2" charset="2"/>
                        <a:buNone/>
                      </a:pP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営業先依存</a:t>
                      </a:r>
                      <a:r>
                        <a:rPr kumimoji="1" lang="en-US" altLang="ja-JP" sz="1400" b="1" dirty="0">
                          <a:solidFill>
                            <a:srgbClr val="0070C0"/>
                          </a:solidFill>
                        </a:rPr>
                        <a:t>/</a:t>
                      </a:r>
                      <a:r>
                        <a:rPr kumimoji="1" lang="ja-JP" altLang="en-US" sz="1400" b="1" dirty="0">
                          <a:solidFill>
                            <a:srgbClr val="0070C0"/>
                          </a:solidFill>
                        </a:rPr>
                        <a:t>人手不足</a:t>
                      </a:r>
                      <a:endParaRPr kumimoji="1" lang="en-US" altLang="ja-JP" sz="1400" b="1" dirty="0">
                        <a:solidFill>
                          <a:srgbClr val="0070C0"/>
                        </a:solidFill>
                      </a:endParaRPr>
                    </a:p>
                    <a:p>
                      <a:pPr marL="0" indent="0" algn="l">
                        <a:buFont typeface="Wingdings" panose="05000000000000000000" pitchFamily="2" charset="2"/>
                        <a:buNone/>
                      </a:pPr>
                      <a:r>
                        <a:rPr kumimoji="1" lang="ja-JP" altLang="en-US" sz="1400" b="1" dirty="0">
                          <a:solidFill>
                            <a:srgbClr val="0070C0"/>
                          </a:solidFill>
                        </a:rPr>
                        <a:t>時間的制約が大きい</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13884"/>
                  </a:ext>
                </a:extLst>
              </a:tr>
            </a:tbl>
          </a:graphicData>
        </a:graphic>
      </p:graphicFrame>
      <p:graphicFrame>
        <p:nvGraphicFramePr>
          <p:cNvPr id="10" name="表 9">
            <a:extLst>
              <a:ext uri="{FF2B5EF4-FFF2-40B4-BE49-F238E27FC236}">
                <a16:creationId xmlns:a16="http://schemas.microsoft.com/office/drawing/2014/main" id="{90B33B18-4AD9-7FF4-09CF-C31FE86FDDE5}"/>
              </a:ext>
            </a:extLst>
          </p:cNvPr>
          <p:cNvGraphicFramePr>
            <a:graphicFrameLocks noGrp="1"/>
          </p:cNvGraphicFramePr>
          <p:nvPr>
            <p:extLst>
              <p:ext uri="{D42A27DB-BD31-4B8C-83A1-F6EECF244321}">
                <p14:modId xmlns:p14="http://schemas.microsoft.com/office/powerpoint/2010/main" val="4218116989"/>
              </p:ext>
            </p:extLst>
          </p:nvPr>
        </p:nvGraphicFramePr>
        <p:xfrm>
          <a:off x="1885798" y="-1794470"/>
          <a:ext cx="4648061" cy="684303"/>
        </p:xfrm>
        <a:graphic>
          <a:graphicData uri="http://schemas.openxmlformats.org/drawingml/2006/table">
            <a:tbl>
              <a:tblPr firstRow="1" bandRow="1">
                <a:tableStyleId>{5C22544A-7EE6-4342-B048-85BDC9FD1C3A}</a:tableStyleId>
              </a:tblPr>
              <a:tblGrid>
                <a:gridCol w="1854207">
                  <a:extLst>
                    <a:ext uri="{9D8B030D-6E8A-4147-A177-3AD203B41FA5}">
                      <a16:colId xmlns:a16="http://schemas.microsoft.com/office/drawing/2014/main" val="583999356"/>
                    </a:ext>
                  </a:extLst>
                </a:gridCol>
                <a:gridCol w="2793854">
                  <a:extLst>
                    <a:ext uri="{9D8B030D-6E8A-4147-A177-3AD203B41FA5}">
                      <a16:colId xmlns:a16="http://schemas.microsoft.com/office/drawing/2014/main" val="2821710766"/>
                    </a:ext>
                  </a:extLst>
                </a:gridCol>
              </a:tblGrid>
              <a:tr h="684303">
                <a:tc>
                  <a:txBody>
                    <a:bodyPr/>
                    <a:lstStyle/>
                    <a:p>
                      <a:pPr marL="0" indent="0" algn="ctr">
                        <a:buFontTx/>
                        <a:buNone/>
                      </a:pPr>
                      <a:r>
                        <a:rPr kumimoji="1" lang="ja-JP" altLang="en-US" sz="1600" b="0" dirty="0">
                          <a:solidFill>
                            <a:schemeClr val="tx1"/>
                          </a:solidFill>
                        </a:rPr>
                        <a:t>フィジカル・バランス測定</a:t>
                      </a: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600" b="1" dirty="0">
                          <a:solidFill>
                            <a:srgbClr val="0070C0"/>
                          </a:solidFill>
                        </a:rPr>
                        <a:t>1</a:t>
                      </a:r>
                      <a:r>
                        <a:rPr kumimoji="1" lang="ja-JP" altLang="en-US" sz="1600" b="1" dirty="0">
                          <a:solidFill>
                            <a:srgbClr val="0070C0"/>
                          </a:solidFill>
                        </a:rPr>
                        <a:t>回</a:t>
                      </a:r>
                      <a:r>
                        <a:rPr kumimoji="1" lang="en-US" altLang="ja-JP" sz="1600" b="1" dirty="0">
                          <a:solidFill>
                            <a:srgbClr val="0070C0"/>
                          </a:solidFill>
                        </a:rPr>
                        <a:t>8000</a:t>
                      </a:r>
                      <a:r>
                        <a:rPr kumimoji="1" lang="ja-JP" altLang="en-US" sz="1600" b="1" dirty="0">
                          <a:solidFill>
                            <a:srgbClr val="0070C0"/>
                          </a:solidFill>
                        </a:rPr>
                        <a:t>円</a:t>
                      </a:r>
                      <a:endParaRPr kumimoji="1" lang="en-US" altLang="ja-JP" sz="16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0708889"/>
                  </a:ext>
                </a:extLst>
              </a:tr>
            </a:tbl>
          </a:graphicData>
        </a:graphic>
      </p:graphicFrame>
      <p:pic>
        <p:nvPicPr>
          <p:cNvPr id="12" name="図 11">
            <a:extLst>
              <a:ext uri="{FF2B5EF4-FFF2-40B4-BE49-F238E27FC236}">
                <a16:creationId xmlns:a16="http://schemas.microsoft.com/office/drawing/2014/main" id="{EFA2A598-A11D-E899-B8B2-92B61109DE6C}"/>
              </a:ext>
            </a:extLst>
          </p:cNvPr>
          <p:cNvPicPr>
            <a:picLocks noChangeAspect="1"/>
          </p:cNvPicPr>
          <p:nvPr/>
        </p:nvPicPr>
        <p:blipFill>
          <a:blip r:embed="rId3"/>
          <a:stretch>
            <a:fillRect/>
          </a:stretch>
        </p:blipFill>
        <p:spPr>
          <a:xfrm>
            <a:off x="141527" y="-1639858"/>
            <a:ext cx="929721" cy="457048"/>
          </a:xfrm>
          <a:prstGeom prst="rect">
            <a:avLst/>
          </a:prstGeom>
        </p:spPr>
      </p:pic>
      <p:graphicFrame>
        <p:nvGraphicFramePr>
          <p:cNvPr id="14" name="表 13">
            <a:extLst>
              <a:ext uri="{FF2B5EF4-FFF2-40B4-BE49-F238E27FC236}">
                <a16:creationId xmlns:a16="http://schemas.microsoft.com/office/drawing/2014/main" id="{853F9889-E5FD-0233-E06E-A06D9904DF93}"/>
              </a:ext>
            </a:extLst>
          </p:cNvPr>
          <p:cNvGraphicFramePr>
            <a:graphicFrameLocks noGrp="1"/>
          </p:cNvGraphicFramePr>
          <p:nvPr>
            <p:extLst>
              <p:ext uri="{D42A27DB-BD31-4B8C-83A1-F6EECF244321}">
                <p14:modId xmlns:p14="http://schemas.microsoft.com/office/powerpoint/2010/main" val="3164448817"/>
              </p:ext>
            </p:extLst>
          </p:nvPr>
        </p:nvGraphicFramePr>
        <p:xfrm>
          <a:off x="1885798" y="-750640"/>
          <a:ext cx="4648061" cy="684303"/>
        </p:xfrm>
        <a:graphic>
          <a:graphicData uri="http://schemas.openxmlformats.org/drawingml/2006/table">
            <a:tbl>
              <a:tblPr firstRow="1" bandRow="1">
                <a:tableStyleId>{5C22544A-7EE6-4342-B048-85BDC9FD1C3A}</a:tableStyleId>
              </a:tblPr>
              <a:tblGrid>
                <a:gridCol w="1854207">
                  <a:extLst>
                    <a:ext uri="{9D8B030D-6E8A-4147-A177-3AD203B41FA5}">
                      <a16:colId xmlns:a16="http://schemas.microsoft.com/office/drawing/2014/main" val="583999356"/>
                    </a:ext>
                  </a:extLst>
                </a:gridCol>
                <a:gridCol w="2793854">
                  <a:extLst>
                    <a:ext uri="{9D8B030D-6E8A-4147-A177-3AD203B41FA5}">
                      <a16:colId xmlns:a16="http://schemas.microsoft.com/office/drawing/2014/main" val="2821710766"/>
                    </a:ext>
                  </a:extLst>
                </a:gridCol>
              </a:tblGrid>
              <a:tr h="684303">
                <a:tc>
                  <a:txBody>
                    <a:bodyPr/>
                    <a:lstStyle/>
                    <a:p>
                      <a:pPr marL="0" indent="0" algn="ctr">
                        <a:buFontTx/>
                        <a:buNone/>
                      </a:pPr>
                      <a:r>
                        <a:rPr kumimoji="1" lang="ja-JP" altLang="en-US" sz="1600" b="0" dirty="0">
                          <a:solidFill>
                            <a:schemeClr val="tx1"/>
                          </a:solidFill>
                        </a:rPr>
                        <a:t>スポーツ栄養士</a:t>
                      </a:r>
                      <a:endParaRPr kumimoji="1" lang="en-US" altLang="ja-JP" sz="1600" b="0" dirty="0">
                        <a:solidFill>
                          <a:schemeClr val="tx1"/>
                        </a:solidFill>
                      </a:endParaRPr>
                    </a:p>
                    <a:p>
                      <a:pPr marL="0" indent="0" algn="ctr">
                        <a:buFontTx/>
                        <a:buNone/>
                      </a:pPr>
                      <a:r>
                        <a:rPr kumimoji="1" lang="ja-JP" altLang="en-US" sz="1600" b="0" dirty="0">
                          <a:solidFill>
                            <a:schemeClr val="tx1"/>
                          </a:solidFill>
                        </a:rPr>
                        <a:t>栄養講習会</a:t>
                      </a: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r">
                        <a:buFont typeface="Wingdings" panose="05000000000000000000" pitchFamily="2" charset="2"/>
                        <a:buNone/>
                      </a:pPr>
                      <a:r>
                        <a:rPr kumimoji="1" lang="en-US" altLang="ja-JP" sz="1600" b="1" dirty="0">
                          <a:solidFill>
                            <a:srgbClr val="0070C0"/>
                          </a:solidFill>
                        </a:rPr>
                        <a:t>60</a:t>
                      </a:r>
                      <a:r>
                        <a:rPr kumimoji="1" lang="ja-JP" altLang="en-US" sz="1600" b="1" dirty="0">
                          <a:solidFill>
                            <a:srgbClr val="0070C0"/>
                          </a:solidFill>
                        </a:rPr>
                        <a:t>分</a:t>
                      </a:r>
                      <a:r>
                        <a:rPr kumimoji="1" lang="en-US" altLang="ja-JP" sz="1600" b="1" dirty="0">
                          <a:solidFill>
                            <a:srgbClr val="0070C0"/>
                          </a:solidFill>
                        </a:rPr>
                        <a:t>25,000</a:t>
                      </a:r>
                      <a:r>
                        <a:rPr kumimoji="1" lang="ja-JP" altLang="en-US" sz="1600" b="1" dirty="0">
                          <a:solidFill>
                            <a:srgbClr val="0070C0"/>
                          </a:solidFill>
                        </a:rPr>
                        <a:t>円</a:t>
                      </a:r>
                      <a:endParaRPr kumimoji="1" lang="en-US" altLang="ja-JP" sz="1600" b="1" dirty="0">
                        <a:solidFill>
                          <a:srgbClr val="0070C0"/>
                        </a:solidFill>
                      </a:endParaRPr>
                    </a:p>
                    <a:p>
                      <a:pPr marL="0" indent="0" algn="r">
                        <a:buFont typeface="Wingdings" panose="05000000000000000000" pitchFamily="2" charset="2"/>
                        <a:buNone/>
                      </a:pPr>
                      <a:r>
                        <a:rPr kumimoji="1" lang="en-US" altLang="ja-JP" sz="1600" b="1" dirty="0">
                          <a:solidFill>
                            <a:srgbClr val="0070C0"/>
                          </a:solidFill>
                        </a:rPr>
                        <a:t>120</a:t>
                      </a:r>
                      <a:r>
                        <a:rPr kumimoji="1" lang="ja-JP" altLang="en-US" sz="1600" b="1" dirty="0">
                          <a:solidFill>
                            <a:srgbClr val="0070C0"/>
                          </a:solidFill>
                        </a:rPr>
                        <a:t>分</a:t>
                      </a:r>
                      <a:r>
                        <a:rPr kumimoji="1" lang="en-US" altLang="ja-JP" sz="1600" b="1" dirty="0">
                          <a:solidFill>
                            <a:srgbClr val="0070C0"/>
                          </a:solidFill>
                        </a:rPr>
                        <a:t>45,000</a:t>
                      </a:r>
                      <a:r>
                        <a:rPr kumimoji="1" lang="ja-JP" altLang="en-US" sz="1600" b="1" dirty="0">
                          <a:solidFill>
                            <a:srgbClr val="0070C0"/>
                          </a:solidFill>
                        </a:rPr>
                        <a:t>円</a:t>
                      </a:r>
                      <a:endParaRPr kumimoji="1" lang="en-US" altLang="ja-JP" sz="16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0708889"/>
                  </a:ext>
                </a:extLst>
              </a:tr>
            </a:tbl>
          </a:graphicData>
        </a:graphic>
      </p:graphicFrame>
      <p:pic>
        <p:nvPicPr>
          <p:cNvPr id="16" name="図 15">
            <a:extLst>
              <a:ext uri="{FF2B5EF4-FFF2-40B4-BE49-F238E27FC236}">
                <a16:creationId xmlns:a16="http://schemas.microsoft.com/office/drawing/2014/main" id="{ADBF4642-B7DF-0C9C-7983-D42A43DF6C67}"/>
              </a:ext>
            </a:extLst>
          </p:cNvPr>
          <p:cNvPicPr>
            <a:picLocks noChangeAspect="1"/>
          </p:cNvPicPr>
          <p:nvPr/>
        </p:nvPicPr>
        <p:blipFill>
          <a:blip r:embed="rId4"/>
          <a:stretch>
            <a:fillRect/>
          </a:stretch>
        </p:blipFill>
        <p:spPr>
          <a:xfrm>
            <a:off x="143657" y="-603769"/>
            <a:ext cx="1855182" cy="411619"/>
          </a:xfrm>
          <a:prstGeom prst="rect">
            <a:avLst/>
          </a:prstGeom>
        </p:spPr>
      </p:pic>
      <p:sp>
        <p:nvSpPr>
          <p:cNvPr id="40" name="タイトル 1">
            <a:extLst>
              <a:ext uri="{FF2B5EF4-FFF2-40B4-BE49-F238E27FC236}">
                <a16:creationId xmlns:a16="http://schemas.microsoft.com/office/drawing/2014/main" id="{53E481D4-BEF3-0BF9-B0D7-1898362F0C66}"/>
              </a:ext>
            </a:extLst>
          </p:cNvPr>
          <p:cNvSpPr txBox="1">
            <a:spLocks/>
          </p:cNvSpPr>
          <p:nvPr/>
        </p:nvSpPr>
        <p:spPr>
          <a:xfrm>
            <a:off x="129071" y="-66337"/>
            <a:ext cx="10177131" cy="447675"/>
          </a:xfrm>
          <a:prstGeom prst="rect">
            <a:avLst/>
          </a:prstGeom>
          <a:noFill/>
          <a:ln>
            <a:noFill/>
          </a:ln>
        </p:spPr>
        <p:txBody>
          <a:bodyPr spcFirstLastPara="1" wrap="square" lIns="91425" tIns="45700" rIns="91425" bIns="45700" anchor="t" anchorCtr="0">
            <a:noAutofit/>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a:buClrTx/>
              <a:buFontTx/>
            </a:pPr>
            <a:r>
              <a:rPr lang="ja-JP" altLang="en-US" sz="1200">
                <a:latin typeface="BIZ UDPゴシック" panose="020B0400000000000000" pitchFamily="50" charset="-128"/>
                <a:ea typeface="BIZ UDPゴシック" panose="020B0400000000000000" pitchFamily="50" charset="-128"/>
              </a:rPr>
              <a:t>価格</a:t>
            </a:r>
            <a:endParaRPr lang="ja-JP" altLang="en-US" sz="1200" dirty="0">
              <a:latin typeface="BIZ UDPゴシック" panose="020B0400000000000000" pitchFamily="50" charset="-128"/>
              <a:ea typeface="BIZ UDPゴシック" panose="020B0400000000000000" pitchFamily="50" charset="-128"/>
            </a:endParaRPr>
          </a:p>
        </p:txBody>
      </p:sp>
      <p:graphicFrame>
        <p:nvGraphicFramePr>
          <p:cNvPr id="46" name="表 45">
            <a:extLst>
              <a:ext uri="{FF2B5EF4-FFF2-40B4-BE49-F238E27FC236}">
                <a16:creationId xmlns:a16="http://schemas.microsoft.com/office/drawing/2014/main" id="{20EFFF59-C1C0-34C2-34CD-4D35D6D0445A}"/>
              </a:ext>
            </a:extLst>
          </p:cNvPr>
          <p:cNvGraphicFramePr>
            <a:graphicFrameLocks noGrp="1"/>
          </p:cNvGraphicFramePr>
          <p:nvPr>
            <p:extLst>
              <p:ext uri="{D42A27DB-BD31-4B8C-83A1-F6EECF244321}">
                <p14:modId xmlns:p14="http://schemas.microsoft.com/office/powerpoint/2010/main" val="995613798"/>
              </p:ext>
            </p:extLst>
          </p:nvPr>
        </p:nvGraphicFramePr>
        <p:xfrm>
          <a:off x="7416799" y="937618"/>
          <a:ext cx="4692073" cy="3169920"/>
        </p:xfrm>
        <a:graphic>
          <a:graphicData uri="http://schemas.openxmlformats.org/drawingml/2006/table">
            <a:tbl>
              <a:tblPr firstRow="1" bandRow="1">
                <a:tableStyleId>{5C22544A-7EE6-4342-B048-85BDC9FD1C3A}</a:tableStyleId>
              </a:tblPr>
              <a:tblGrid>
                <a:gridCol w="2261246">
                  <a:extLst>
                    <a:ext uri="{9D8B030D-6E8A-4147-A177-3AD203B41FA5}">
                      <a16:colId xmlns:a16="http://schemas.microsoft.com/office/drawing/2014/main" val="1961892515"/>
                    </a:ext>
                  </a:extLst>
                </a:gridCol>
                <a:gridCol w="2430827">
                  <a:extLst>
                    <a:ext uri="{9D8B030D-6E8A-4147-A177-3AD203B41FA5}">
                      <a16:colId xmlns:a16="http://schemas.microsoft.com/office/drawing/2014/main" val="2821710766"/>
                    </a:ext>
                  </a:extLst>
                </a:gridCol>
              </a:tblGrid>
              <a:tr h="280188">
                <a:tc>
                  <a:txBody>
                    <a:bodyPr/>
                    <a:lstStyle/>
                    <a:p>
                      <a:pPr marL="0" indent="0" algn="ctr">
                        <a:buFont typeface="Wingdings" panose="05000000000000000000" pitchFamily="2" charset="2"/>
                        <a:buNone/>
                      </a:pPr>
                      <a:r>
                        <a:rPr kumimoji="1" lang="ja-JP" altLang="en-US" sz="1600" b="1" dirty="0">
                          <a:solidFill>
                            <a:schemeClr val="tx1"/>
                          </a:solidFill>
                        </a:rPr>
                        <a:t>原価</a:t>
                      </a:r>
                      <a:endParaRPr kumimoji="1" lang="en-US" altLang="ja-JP" sz="1600" b="1"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lumMod val="75000"/>
                      </a:schemeClr>
                    </a:solidFill>
                  </a:tcPr>
                </a:tc>
                <a:tc>
                  <a:txBody>
                    <a:bodyPr/>
                    <a:lstStyle/>
                    <a:p>
                      <a:pPr marL="0" indent="0" algn="ctr">
                        <a:buFont typeface="Wingdings" panose="05000000000000000000" pitchFamily="2" charset="2"/>
                        <a:buNone/>
                      </a:pPr>
                      <a:r>
                        <a:rPr kumimoji="1" lang="ja-JP" altLang="en-US" sz="1600" b="1" dirty="0">
                          <a:solidFill>
                            <a:schemeClr val="tx1"/>
                          </a:solidFill>
                        </a:rPr>
                        <a:t>コスト</a:t>
                      </a:r>
                      <a:endParaRPr kumimoji="1" lang="en-US" altLang="ja-JP" sz="1600" b="1" dirty="0">
                        <a:solidFill>
                          <a:schemeClr val="tx1"/>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87268666"/>
                  </a:ext>
                </a:extLst>
              </a:tr>
              <a:tr h="483962">
                <a:tc>
                  <a:txBody>
                    <a:bodyPr/>
                    <a:lstStyle/>
                    <a:p>
                      <a:pPr marL="0" indent="0" algn="l">
                        <a:buFont typeface="Wingdings" panose="05000000000000000000" pitchFamily="2" charset="2"/>
                        <a:buNone/>
                      </a:pPr>
                      <a:r>
                        <a:rPr kumimoji="1" lang="ja-JP" altLang="en-US" sz="1400" b="1" dirty="0">
                          <a:solidFill>
                            <a:srgbClr val="0070C0"/>
                          </a:solidFill>
                        </a:rPr>
                        <a:t>テック機器購入・リース</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基本的には機器をプログラムで活用・宣伝するため無償を想定</a:t>
                      </a:r>
                      <a:endParaRPr kumimoji="1" lang="en-US" altLang="ja-JP" sz="1400" b="1" dirty="0">
                        <a:solidFill>
                          <a:srgbClr val="0070C0"/>
                        </a:solidFill>
                      </a:endParaRPr>
                    </a:p>
                    <a:p>
                      <a:pPr marL="0" indent="0" algn="l">
                        <a:buFont typeface="Wingdings" panose="05000000000000000000" pitchFamily="2" charset="2"/>
                        <a:buNone/>
                      </a:pPr>
                      <a:r>
                        <a:rPr kumimoji="1" lang="en-US" altLang="ja-JP" sz="1400" b="1" dirty="0">
                          <a:solidFill>
                            <a:srgbClr val="0070C0"/>
                          </a:solidFill>
                        </a:rPr>
                        <a:t>(</a:t>
                      </a:r>
                      <a:r>
                        <a:rPr kumimoji="1" lang="ja-JP" altLang="en-US" sz="1400" b="1" dirty="0">
                          <a:solidFill>
                            <a:srgbClr val="0070C0"/>
                          </a:solidFill>
                        </a:rPr>
                        <a:t>むしろ広告収入、協賛金</a:t>
                      </a:r>
                      <a:r>
                        <a:rPr kumimoji="1" lang="en-US" altLang="ja-JP" sz="1400" b="1" dirty="0">
                          <a:solidFill>
                            <a:srgbClr val="0070C0"/>
                          </a:solidFill>
                        </a:rPr>
                        <a:t>)</a:t>
                      </a:r>
                    </a:p>
                    <a:p>
                      <a:pPr marL="0" indent="0" algn="l">
                        <a:buFont typeface="Wingdings" panose="05000000000000000000" pitchFamily="2" charset="2"/>
                        <a:buNone/>
                      </a:pPr>
                      <a:r>
                        <a:rPr kumimoji="1" lang="ja-JP" altLang="en-US" sz="1400" b="1" dirty="0">
                          <a:solidFill>
                            <a:srgbClr val="0070C0"/>
                          </a:solidFill>
                        </a:rPr>
                        <a:t>購入の場合</a:t>
                      </a:r>
                      <a:r>
                        <a:rPr kumimoji="1" lang="en-US" altLang="ja-JP" sz="1400" b="1" dirty="0">
                          <a:solidFill>
                            <a:srgbClr val="0070C0"/>
                          </a:solidFill>
                        </a:rPr>
                        <a:t>50</a:t>
                      </a:r>
                      <a:r>
                        <a:rPr kumimoji="1" lang="ja-JP" altLang="en-US" sz="1400" b="1" dirty="0">
                          <a:solidFill>
                            <a:srgbClr val="0070C0"/>
                          </a:solidFill>
                        </a:rPr>
                        <a:t>～</a:t>
                      </a:r>
                      <a:r>
                        <a:rPr kumimoji="1" lang="en-US" altLang="ja-JP" sz="1400" b="1" dirty="0">
                          <a:solidFill>
                            <a:srgbClr val="0070C0"/>
                          </a:solidFill>
                        </a:rPr>
                        <a:t>100</a:t>
                      </a:r>
                      <a:r>
                        <a:rPr kumimoji="1" lang="ja-JP" altLang="en-US" sz="1400" b="1" dirty="0">
                          <a:solidFill>
                            <a:srgbClr val="0070C0"/>
                          </a:solidFill>
                        </a:rPr>
                        <a:t>万円</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0708889"/>
                  </a:ext>
                </a:extLst>
              </a:tr>
              <a:tr h="483962">
                <a:tc>
                  <a:txBody>
                    <a:bodyPr/>
                    <a:lstStyle/>
                    <a:p>
                      <a:pPr marL="0" indent="0" algn="l">
                        <a:buFont typeface="Wingdings" panose="05000000000000000000" pitchFamily="2" charset="2"/>
                        <a:buNone/>
                      </a:pPr>
                      <a:r>
                        <a:rPr kumimoji="1" lang="ja-JP" altLang="en-US" sz="1400" b="1" dirty="0">
                          <a:solidFill>
                            <a:srgbClr val="0070C0"/>
                          </a:solidFill>
                        </a:rPr>
                        <a:t>グラウンド利用料</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現状グループ利用は無料事業で使う際にどうなるか不動産部確認</a:t>
                      </a:r>
                      <a:endParaRPr kumimoji="1" lang="en-US" altLang="ja-JP" sz="1400" b="1" dirty="0">
                        <a:solidFill>
                          <a:srgbClr val="0070C0"/>
                        </a:solidFill>
                      </a:endParaRPr>
                    </a:p>
                    <a:p>
                      <a:pPr marL="0" indent="0" algn="l">
                        <a:buFont typeface="Wingdings" panose="05000000000000000000" pitchFamily="2" charset="2"/>
                        <a:buNone/>
                      </a:pPr>
                      <a:r>
                        <a:rPr kumimoji="1" lang="ja-JP" altLang="en-US" sz="1400" b="1" dirty="0">
                          <a:solidFill>
                            <a:srgbClr val="0070C0"/>
                          </a:solidFill>
                        </a:rPr>
                        <a:t>通常半日で</a:t>
                      </a:r>
                      <a:r>
                        <a:rPr kumimoji="1" lang="en-US" altLang="ja-JP" sz="1400" b="1" dirty="0">
                          <a:solidFill>
                            <a:srgbClr val="0070C0"/>
                          </a:solidFill>
                        </a:rPr>
                        <a:t>3</a:t>
                      </a:r>
                      <a:r>
                        <a:rPr kumimoji="1" lang="ja-JP" altLang="en-US" sz="1400" b="1" dirty="0">
                          <a:solidFill>
                            <a:srgbClr val="0070C0"/>
                          </a:solidFill>
                        </a:rPr>
                        <a:t>万円程度</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4374242"/>
                  </a:ext>
                </a:extLst>
              </a:tr>
              <a:tr h="444046">
                <a:tc>
                  <a:txBody>
                    <a:bodyPr/>
                    <a:lstStyle/>
                    <a:p>
                      <a:pPr marL="0" indent="0" algn="l">
                        <a:buFont typeface="Wingdings" panose="05000000000000000000" pitchFamily="2" charset="2"/>
                        <a:buNone/>
                      </a:pPr>
                      <a:r>
                        <a:rPr kumimoji="1" lang="ja-JP" altLang="en-US" sz="1400" b="1" dirty="0">
                          <a:solidFill>
                            <a:srgbClr val="0070C0"/>
                          </a:solidFill>
                        </a:rPr>
                        <a:t>プロ選手派遣</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tc>
                  <a:txBody>
                    <a:bodyPr/>
                    <a:lstStyle/>
                    <a:p>
                      <a:pPr marL="0" indent="0" algn="l">
                        <a:buFont typeface="Wingdings" panose="05000000000000000000" pitchFamily="2" charset="2"/>
                        <a:buNone/>
                      </a:pPr>
                      <a:r>
                        <a:rPr kumimoji="1" lang="ja-JP" altLang="en-US" sz="1400" b="1" dirty="0">
                          <a:solidFill>
                            <a:srgbClr val="0070C0"/>
                          </a:solidFill>
                        </a:rPr>
                        <a:t>クラブでの機器利用により無償 </a:t>
                      </a:r>
                      <a:endParaRPr kumimoji="1" lang="en-US" altLang="ja-JP" sz="1400" b="1" dirty="0">
                        <a:solidFill>
                          <a:srgbClr val="0070C0"/>
                        </a:solidFill>
                      </a:endParaRPr>
                    </a:p>
                    <a:p>
                      <a:pPr marL="0" indent="0" algn="l">
                        <a:buFont typeface="Wingdings" panose="05000000000000000000" pitchFamily="2" charset="2"/>
                        <a:buNone/>
                      </a:pPr>
                      <a:r>
                        <a:rPr kumimoji="1" lang="ja-JP" altLang="en-US" sz="1400" b="1" dirty="0">
                          <a:solidFill>
                            <a:srgbClr val="0070C0"/>
                          </a:solidFill>
                        </a:rPr>
                        <a:t>通常</a:t>
                      </a:r>
                      <a:r>
                        <a:rPr kumimoji="1" lang="en-US" altLang="ja-JP" sz="1400" b="1" dirty="0">
                          <a:solidFill>
                            <a:srgbClr val="0070C0"/>
                          </a:solidFill>
                        </a:rPr>
                        <a:t>1</a:t>
                      </a:r>
                      <a:r>
                        <a:rPr kumimoji="1" lang="ja-JP" altLang="en-US" sz="1400" b="1" dirty="0">
                          <a:solidFill>
                            <a:srgbClr val="0070C0"/>
                          </a:solidFill>
                        </a:rPr>
                        <a:t>日</a:t>
                      </a:r>
                      <a:r>
                        <a:rPr kumimoji="1" lang="en-US" altLang="ja-JP" sz="1400" b="1" dirty="0">
                          <a:solidFill>
                            <a:srgbClr val="0070C0"/>
                          </a:solidFill>
                        </a:rPr>
                        <a:t>2</a:t>
                      </a:r>
                      <a:r>
                        <a:rPr kumimoji="1" lang="ja-JP" altLang="en-US" sz="1400" b="1" dirty="0">
                          <a:solidFill>
                            <a:srgbClr val="0070C0"/>
                          </a:solidFill>
                        </a:rPr>
                        <a:t>万円程度</a:t>
                      </a:r>
                      <a:endParaRPr kumimoji="1" lang="en-US" altLang="ja-JP" sz="1400" b="1" dirty="0">
                        <a:solidFill>
                          <a:srgbClr val="0070C0"/>
                        </a:solidFill>
                      </a:endParaRPr>
                    </a:p>
                  </a:txBody>
                  <a:tcPr anchor="ct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1">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018658"/>
                  </a:ext>
                </a:extLst>
              </a:tr>
            </a:tbl>
          </a:graphicData>
        </a:graphic>
      </p:graphicFrame>
      <p:sp>
        <p:nvSpPr>
          <p:cNvPr id="48" name="タイトル 1">
            <a:extLst>
              <a:ext uri="{FF2B5EF4-FFF2-40B4-BE49-F238E27FC236}">
                <a16:creationId xmlns:a16="http://schemas.microsoft.com/office/drawing/2014/main" id="{59CCB054-D444-FFF4-A5B6-EDE3BE033A3B}"/>
              </a:ext>
            </a:extLst>
          </p:cNvPr>
          <p:cNvSpPr txBox="1">
            <a:spLocks/>
          </p:cNvSpPr>
          <p:nvPr/>
        </p:nvSpPr>
        <p:spPr>
          <a:xfrm>
            <a:off x="3451561" y="6121289"/>
            <a:ext cx="11295157"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合計年間</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300</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万円程度＋</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α</a:t>
            </a:r>
            <a:endParaRPr kumimoji="1" lang="ja-JP" altLang="en-US" sz="1800" b="1" i="0" u="none" strike="noStrike" kern="0" cap="none" spc="0" normalizeH="0" baseline="0" noProof="0" dirty="0">
              <a:ln>
                <a:noFill/>
              </a:ln>
              <a:solidFill>
                <a:srgbClr val="0E0E3A"/>
              </a:solidFill>
              <a:effectLst/>
              <a:uLnTx/>
              <a:uFillTx/>
              <a:latin typeface="Arial"/>
              <a:cs typeface="Arial"/>
              <a:sym typeface="Arial"/>
            </a:endParaRPr>
          </a:p>
        </p:txBody>
      </p:sp>
      <p:sp>
        <p:nvSpPr>
          <p:cNvPr id="49" name="タイトル 1">
            <a:extLst>
              <a:ext uri="{FF2B5EF4-FFF2-40B4-BE49-F238E27FC236}">
                <a16:creationId xmlns:a16="http://schemas.microsoft.com/office/drawing/2014/main" id="{9C7BA710-FBC1-C6F9-722A-7113884F3644}"/>
              </a:ext>
            </a:extLst>
          </p:cNvPr>
          <p:cNvSpPr txBox="1">
            <a:spLocks/>
          </p:cNvSpPr>
          <p:nvPr/>
        </p:nvSpPr>
        <p:spPr>
          <a:xfrm>
            <a:off x="8901016" y="4165260"/>
            <a:ext cx="11295157"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合計年間</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0</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a:t>
            </a:r>
            <a:r>
              <a:rPr kumimoji="1" lang="en-US" altLang="ja-JP" sz="1800" dirty="0"/>
              <a:t>1</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00</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万円程度＋</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α</a:t>
            </a:r>
            <a:endParaRPr kumimoji="1" lang="ja-JP" altLang="en-US" sz="1800" b="1" i="0" u="none" strike="noStrike" kern="0" cap="none" spc="0" normalizeH="0" baseline="0" noProof="0" dirty="0">
              <a:ln>
                <a:noFill/>
              </a:ln>
              <a:solidFill>
                <a:srgbClr val="0E0E3A"/>
              </a:solidFill>
              <a:effectLst/>
              <a:uLnTx/>
              <a:uFillTx/>
              <a:latin typeface="Arial"/>
              <a:cs typeface="Arial"/>
              <a:sym typeface="Arial"/>
            </a:endParaRPr>
          </a:p>
        </p:txBody>
      </p:sp>
    </p:spTree>
    <p:extLst>
      <p:ext uri="{BB962C8B-B14F-4D97-AF65-F5344CB8AC3E}">
        <p14:creationId xmlns:p14="http://schemas.microsoft.com/office/powerpoint/2010/main" val="3277784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3D082-B963-C50D-B485-74481E552157}"/>
              </a:ext>
            </a:extLst>
          </p:cNvPr>
          <p:cNvSpPr>
            <a:spLocks noGrp="1"/>
          </p:cNvSpPr>
          <p:nvPr>
            <p:ph type="title"/>
          </p:nvPr>
        </p:nvSpPr>
        <p:spPr>
          <a:xfrm>
            <a:off x="-58117" y="-43904"/>
            <a:ext cx="1017713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商品説明</a:t>
            </a:r>
          </a:p>
        </p:txBody>
      </p:sp>
      <p:sp>
        <p:nvSpPr>
          <p:cNvPr id="4" name="テキスト プレースホルダー 3">
            <a:extLst>
              <a:ext uri="{FF2B5EF4-FFF2-40B4-BE49-F238E27FC236}">
                <a16:creationId xmlns:a16="http://schemas.microsoft.com/office/drawing/2014/main" id="{1E905E38-765E-652A-DB40-A0604FC4E81B}"/>
              </a:ext>
            </a:extLst>
          </p:cNvPr>
          <p:cNvSpPr>
            <a:spLocks noGrp="1"/>
          </p:cNvSpPr>
          <p:nvPr>
            <p:ph type="body" idx="2"/>
          </p:nvPr>
        </p:nvSpPr>
        <p:spPr>
          <a:xfrm>
            <a:off x="711200" y="451968"/>
            <a:ext cx="10972800" cy="523220"/>
          </a:xfrm>
        </p:spPr>
        <p:txBody>
          <a:bodyPr/>
          <a:lstStyle/>
          <a:p>
            <a:r>
              <a:rPr kumimoji="1" lang="en-US" altLang="ja-JP" sz="2400" dirty="0"/>
              <a:t>1Day</a:t>
            </a:r>
            <a:r>
              <a:rPr kumimoji="1" lang="ja-JP" altLang="en-US" sz="2400" dirty="0"/>
              <a:t>パワー＆ムーブメント合宿以外にもカスタマイズ可能</a:t>
            </a:r>
          </a:p>
        </p:txBody>
      </p:sp>
      <p:sp>
        <p:nvSpPr>
          <p:cNvPr id="27" name="タイトル 1">
            <a:extLst>
              <a:ext uri="{FF2B5EF4-FFF2-40B4-BE49-F238E27FC236}">
                <a16:creationId xmlns:a16="http://schemas.microsoft.com/office/drawing/2014/main" id="{791F56F6-31FC-A429-B557-7900EF13F8E0}"/>
              </a:ext>
            </a:extLst>
          </p:cNvPr>
          <p:cNvSpPr txBox="1">
            <a:spLocks/>
          </p:cNvSpPr>
          <p:nvPr/>
        </p:nvSpPr>
        <p:spPr>
          <a:xfrm>
            <a:off x="922867" y="1060463"/>
            <a:ext cx="11295157" cy="4476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0E0E3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600" b="1" i="0" u="none" strike="noStrike" cap="none">
                <a:solidFill>
                  <a:srgbClr val="0E0E3A"/>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3000" b="1" i="0" u="none" strike="noStrike" cap="none">
                <a:solidFill>
                  <a:schemeClr val="dk1"/>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チームやアスリートのニーズに合わせてプログラムを変更可能</a:t>
            </a:r>
          </a:p>
        </p:txBody>
      </p:sp>
      <p:graphicFrame>
        <p:nvGraphicFramePr>
          <p:cNvPr id="3" name="表 2">
            <a:extLst>
              <a:ext uri="{FF2B5EF4-FFF2-40B4-BE49-F238E27FC236}">
                <a16:creationId xmlns:a16="http://schemas.microsoft.com/office/drawing/2014/main" id="{12BBD749-FC0D-D012-C235-44DF30B54C23}"/>
              </a:ext>
            </a:extLst>
          </p:cNvPr>
          <p:cNvGraphicFramePr>
            <a:graphicFrameLocks noGrp="1"/>
          </p:cNvGraphicFramePr>
          <p:nvPr>
            <p:extLst>
              <p:ext uri="{D42A27DB-BD31-4B8C-83A1-F6EECF244321}">
                <p14:modId xmlns:p14="http://schemas.microsoft.com/office/powerpoint/2010/main" val="3507478249"/>
              </p:ext>
            </p:extLst>
          </p:nvPr>
        </p:nvGraphicFramePr>
        <p:xfrm>
          <a:off x="91944" y="1773056"/>
          <a:ext cx="12008112" cy="4106309"/>
        </p:xfrm>
        <a:graphic>
          <a:graphicData uri="http://schemas.openxmlformats.org/drawingml/2006/table">
            <a:tbl>
              <a:tblPr firstRow="1" bandRow="1"/>
              <a:tblGrid>
                <a:gridCol w="3000139">
                  <a:extLst>
                    <a:ext uri="{9D8B030D-6E8A-4147-A177-3AD203B41FA5}">
                      <a16:colId xmlns:a16="http://schemas.microsoft.com/office/drawing/2014/main" val="583999356"/>
                    </a:ext>
                  </a:extLst>
                </a:gridCol>
                <a:gridCol w="9007973">
                  <a:extLst>
                    <a:ext uri="{9D8B030D-6E8A-4147-A177-3AD203B41FA5}">
                      <a16:colId xmlns:a16="http://schemas.microsoft.com/office/drawing/2014/main" val="1961892515"/>
                    </a:ext>
                  </a:extLst>
                </a:gridCol>
              </a:tblGrid>
              <a:tr h="6170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9pPr>
                    </a:lstStyle>
                    <a:p>
                      <a:pPr marL="0" indent="0" algn="ctr">
                        <a:buFontTx/>
                        <a:buNone/>
                      </a:pPr>
                      <a:r>
                        <a:rPr kumimoji="1" lang="ja-JP" altLang="en-US" sz="1600" b="0" dirty="0">
                          <a:solidFill>
                            <a:schemeClr val="tx1"/>
                          </a:solidFill>
                        </a:rPr>
                        <a:t>プログラム名</a:t>
                      </a: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ea typeface="ＭＳ Ｐゴシック"/>
                          <a:sym typeface="Arial"/>
                        </a:defRPr>
                      </a:lvl9pPr>
                    </a:lstStyle>
                    <a:p>
                      <a:pPr marL="0" indent="0" algn="ctr">
                        <a:buFont typeface="Wingdings" panose="05000000000000000000" pitchFamily="2" charset="2"/>
                        <a:buNone/>
                      </a:pPr>
                      <a:r>
                        <a:rPr kumimoji="1" lang="ja-JP" altLang="en-US" sz="1600" b="1" dirty="0">
                          <a:solidFill>
                            <a:schemeClr val="tx1"/>
                          </a:solidFill>
                        </a:rPr>
                        <a:t>一日の流れ</a:t>
                      </a:r>
                      <a:endParaRPr kumimoji="1" lang="en-US" altLang="ja-JP" sz="1600" b="1" dirty="0">
                        <a:solidFill>
                          <a:schemeClr val="tx1"/>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787268666"/>
                  </a:ext>
                </a:extLst>
              </a:tr>
              <a:tr h="89068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ctr">
                        <a:buFontTx/>
                        <a:buNone/>
                      </a:pPr>
                      <a:r>
                        <a:rPr kumimoji="1" lang="ja-JP" altLang="en-US" sz="1600" b="0" dirty="0">
                          <a:solidFill>
                            <a:schemeClr val="tx1"/>
                          </a:solidFill>
                        </a:rPr>
                        <a:t>パワー＆ムーブメント</a:t>
                      </a:r>
                      <a:r>
                        <a:rPr kumimoji="1" lang="en-US" altLang="ja-JP" sz="1600" b="0" dirty="0">
                          <a:solidFill>
                            <a:schemeClr val="tx1"/>
                          </a:solidFill>
                        </a:rPr>
                        <a:t>1day</a:t>
                      </a:r>
                      <a:r>
                        <a:rPr kumimoji="1" lang="ja-JP" altLang="en-US" sz="1600" b="0" dirty="0">
                          <a:solidFill>
                            <a:schemeClr val="tx1"/>
                          </a:solidFill>
                        </a:rPr>
                        <a:t>合宿</a:t>
                      </a: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l">
                        <a:buFont typeface="Wingdings" panose="05000000000000000000" pitchFamily="2" charset="2"/>
                        <a:buNone/>
                      </a:pPr>
                      <a:r>
                        <a:rPr kumimoji="1" lang="ja-JP" altLang="en-US" sz="1600" b="1" dirty="0">
                          <a:solidFill>
                            <a:srgbClr val="0070C0"/>
                          </a:solidFill>
                        </a:rPr>
                        <a:t>（午前）スピード＆アジリティ測定→</a:t>
                      </a:r>
                      <a:r>
                        <a:rPr kumimoji="1" lang="en-US" altLang="ja-JP" sz="1600" b="1" dirty="0">
                          <a:solidFill>
                            <a:srgbClr val="0070C0"/>
                          </a:solidFill>
                        </a:rPr>
                        <a:t>(</a:t>
                      </a:r>
                      <a:r>
                        <a:rPr kumimoji="1" lang="ja-JP" altLang="en-US" sz="1600" b="1" dirty="0">
                          <a:solidFill>
                            <a:srgbClr val="0070C0"/>
                          </a:solidFill>
                        </a:rPr>
                        <a:t>昼</a:t>
                      </a:r>
                      <a:r>
                        <a:rPr kumimoji="1" lang="en-US" altLang="ja-JP" sz="1600" b="1" dirty="0">
                          <a:solidFill>
                            <a:srgbClr val="0070C0"/>
                          </a:solidFill>
                        </a:rPr>
                        <a:t>)</a:t>
                      </a:r>
                      <a:r>
                        <a:rPr kumimoji="1" lang="ja-JP" altLang="en-US" sz="1600" b="1" dirty="0">
                          <a:solidFill>
                            <a:srgbClr val="0070C0"/>
                          </a:solidFill>
                        </a:rPr>
                        <a:t>プロ仕様食＆メンタル講習→</a:t>
                      </a:r>
                      <a:r>
                        <a:rPr kumimoji="1" lang="en-US" altLang="ja-JP" sz="1600" b="1" dirty="0">
                          <a:solidFill>
                            <a:srgbClr val="0070C0"/>
                          </a:solidFill>
                        </a:rPr>
                        <a:t>(</a:t>
                      </a:r>
                      <a:r>
                        <a:rPr kumimoji="1" lang="ja-JP" altLang="en-US" sz="1600" b="1" dirty="0">
                          <a:solidFill>
                            <a:srgbClr val="0070C0"/>
                          </a:solidFill>
                        </a:rPr>
                        <a:t>午後</a:t>
                      </a:r>
                      <a:r>
                        <a:rPr kumimoji="1" lang="en-US" altLang="ja-JP" sz="1600" b="1" dirty="0">
                          <a:solidFill>
                            <a:srgbClr val="0070C0"/>
                          </a:solidFill>
                        </a:rPr>
                        <a:t>)</a:t>
                      </a:r>
                      <a:r>
                        <a:rPr kumimoji="1" lang="ja-JP" altLang="en-US" sz="1600" b="1" dirty="0">
                          <a:solidFill>
                            <a:srgbClr val="0070C0"/>
                          </a:solidFill>
                        </a:rPr>
                        <a:t>実践</a:t>
                      </a:r>
                      <a:r>
                        <a:rPr kumimoji="1" lang="en-US" altLang="ja-JP" sz="1600" b="1" dirty="0">
                          <a:solidFill>
                            <a:srgbClr val="0070C0"/>
                          </a:solidFill>
                        </a:rPr>
                        <a:t>:</a:t>
                      </a:r>
                      <a:r>
                        <a:rPr kumimoji="1" lang="ja-JP" altLang="en-US" sz="1600" b="1" dirty="0">
                          <a:solidFill>
                            <a:srgbClr val="0070C0"/>
                          </a:solidFill>
                        </a:rPr>
                        <a:t>試合＆データ解析　</a:t>
                      </a:r>
                      <a:endParaRPr kumimoji="1" lang="en-US" altLang="ja-JP" sz="1600" b="1" dirty="0">
                        <a:solidFill>
                          <a:srgbClr val="0070C0"/>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00708889"/>
                  </a:ext>
                </a:extLst>
              </a:tr>
              <a:tr h="81721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ctr">
                        <a:buFontTx/>
                        <a:buNone/>
                      </a:pPr>
                      <a:r>
                        <a:rPr kumimoji="1" lang="ja-JP" altLang="en-US" sz="1600" b="0" dirty="0">
                          <a:solidFill>
                            <a:schemeClr val="tx1"/>
                          </a:solidFill>
                        </a:rPr>
                        <a:t>モビリティ クリニック</a:t>
                      </a:r>
                      <a:r>
                        <a:rPr kumimoji="1" lang="en-US" altLang="ja-JP" sz="1600" b="0" dirty="0">
                          <a:solidFill>
                            <a:schemeClr val="tx1"/>
                          </a:solidFill>
                        </a:rPr>
                        <a:t>1Day</a:t>
                      </a:r>
                      <a:endParaRPr kumimoji="1" lang="ja-JP" altLang="en-US" sz="1600" b="0" dirty="0">
                        <a:solidFill>
                          <a:schemeClr val="tx1"/>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l">
                        <a:buFont typeface="Wingdings" panose="05000000000000000000" pitchFamily="2" charset="2"/>
                        <a:buNone/>
                      </a:pPr>
                      <a:r>
                        <a:rPr kumimoji="1" lang="ja-JP" altLang="en-US" sz="1600" b="1" dirty="0">
                          <a:solidFill>
                            <a:srgbClr val="0070C0"/>
                          </a:solidFill>
                        </a:rPr>
                        <a:t>（午前）柔軟性＆安定性測定→</a:t>
                      </a:r>
                      <a:r>
                        <a:rPr kumimoji="1" lang="en-US" altLang="ja-JP" sz="1600" b="1" dirty="0">
                          <a:solidFill>
                            <a:srgbClr val="0070C0"/>
                          </a:solidFill>
                        </a:rPr>
                        <a:t>(</a:t>
                      </a:r>
                      <a:r>
                        <a:rPr kumimoji="1" lang="ja-JP" altLang="en-US" sz="1600" b="1" dirty="0">
                          <a:solidFill>
                            <a:srgbClr val="0070C0"/>
                          </a:solidFill>
                        </a:rPr>
                        <a:t>昼</a:t>
                      </a:r>
                      <a:r>
                        <a:rPr kumimoji="1" lang="en-US" altLang="ja-JP" sz="1600" b="1" dirty="0">
                          <a:solidFill>
                            <a:srgbClr val="0070C0"/>
                          </a:solidFill>
                        </a:rPr>
                        <a:t>)</a:t>
                      </a:r>
                      <a:r>
                        <a:rPr kumimoji="1" lang="ja-JP" altLang="en-US" sz="1600" b="1" dirty="0">
                          <a:solidFill>
                            <a:srgbClr val="0070C0"/>
                          </a:solidFill>
                        </a:rPr>
                        <a:t>集中力食＆ヨガ講習→</a:t>
                      </a:r>
                      <a:r>
                        <a:rPr kumimoji="1" lang="en-US" altLang="ja-JP" sz="1600" b="1" dirty="0">
                          <a:solidFill>
                            <a:srgbClr val="0070C0"/>
                          </a:solidFill>
                        </a:rPr>
                        <a:t>(</a:t>
                      </a:r>
                      <a:r>
                        <a:rPr kumimoji="1" lang="ja-JP" altLang="en-US" sz="1600" b="1" dirty="0">
                          <a:solidFill>
                            <a:srgbClr val="0070C0"/>
                          </a:solidFill>
                        </a:rPr>
                        <a:t>午後</a:t>
                      </a:r>
                      <a:r>
                        <a:rPr kumimoji="1" lang="en-US" altLang="ja-JP" sz="1600" b="1" dirty="0">
                          <a:solidFill>
                            <a:srgbClr val="0070C0"/>
                          </a:solidFill>
                        </a:rPr>
                        <a:t>)</a:t>
                      </a:r>
                      <a:r>
                        <a:rPr kumimoji="1" lang="ja-JP" altLang="en-US" sz="1600" b="1" dirty="0">
                          <a:solidFill>
                            <a:srgbClr val="0070C0"/>
                          </a:solidFill>
                        </a:rPr>
                        <a:t>実践：測定結果を元にヨガ・動作指導</a:t>
                      </a:r>
                      <a:r>
                        <a:rPr kumimoji="1" lang="en-US" altLang="ja-JP" sz="1600" b="1" dirty="0">
                          <a:solidFill>
                            <a:srgbClr val="0070C0"/>
                          </a:solidFill>
                        </a:rPr>
                        <a:t>)</a:t>
                      </a: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3644366"/>
                  </a:ext>
                </a:extLst>
              </a:tr>
              <a:tr h="89068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ctr">
                        <a:buFontTx/>
                        <a:buNone/>
                      </a:pPr>
                      <a:r>
                        <a:rPr kumimoji="1" lang="ja-JP" altLang="en-US" sz="1600" b="0" dirty="0">
                          <a:solidFill>
                            <a:schemeClr val="tx1"/>
                          </a:solidFill>
                        </a:rPr>
                        <a:t>疲労管理・ケガ予防</a:t>
                      </a:r>
                      <a:endParaRPr kumimoji="1" lang="en-US" altLang="ja-JP" sz="1600" b="0" dirty="0">
                        <a:solidFill>
                          <a:schemeClr val="tx1"/>
                        </a:solidFill>
                      </a:endParaRPr>
                    </a:p>
                    <a:p>
                      <a:pPr marL="0" indent="0" algn="ctr">
                        <a:buFontTx/>
                        <a:buNone/>
                      </a:pPr>
                      <a:r>
                        <a:rPr kumimoji="1" lang="ja-JP" altLang="en-US" sz="1600" b="0" dirty="0">
                          <a:solidFill>
                            <a:schemeClr val="tx1"/>
                          </a:solidFill>
                        </a:rPr>
                        <a:t>スリープ＆リカバリー </a:t>
                      </a:r>
                      <a:r>
                        <a:rPr kumimoji="1" lang="en-US" altLang="ja-JP" sz="1600" b="0" dirty="0">
                          <a:solidFill>
                            <a:schemeClr val="tx1"/>
                          </a:solidFill>
                        </a:rPr>
                        <a:t>1Day</a:t>
                      </a:r>
                      <a:endParaRPr kumimoji="1" lang="ja-JP" altLang="en-US" sz="1600" b="0" dirty="0">
                        <a:solidFill>
                          <a:schemeClr val="tx1"/>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ea typeface="ＭＳ Ｐゴシック"/>
                          <a:sym typeface="Arial"/>
                        </a:defRPr>
                      </a:lvl9pPr>
                    </a:lstStyle>
                    <a:p>
                      <a:pPr marL="0" indent="0" algn="l">
                        <a:buFont typeface="Wingdings" panose="05000000000000000000" pitchFamily="2" charset="2"/>
                        <a:buNone/>
                      </a:pPr>
                      <a:r>
                        <a:rPr kumimoji="1" lang="ja-JP" altLang="en-US" sz="1600" b="1" dirty="0">
                          <a:solidFill>
                            <a:srgbClr val="0070C0"/>
                          </a:solidFill>
                        </a:rPr>
                        <a:t>（午前）睡眠スコア＆疲労度測定→</a:t>
                      </a:r>
                      <a:r>
                        <a:rPr kumimoji="1" lang="en-US" altLang="ja-JP" sz="1600" b="1" dirty="0">
                          <a:solidFill>
                            <a:srgbClr val="0070C0"/>
                          </a:solidFill>
                        </a:rPr>
                        <a:t>(</a:t>
                      </a:r>
                      <a:r>
                        <a:rPr kumimoji="1" lang="ja-JP" altLang="en-US" sz="1600" b="1" dirty="0">
                          <a:solidFill>
                            <a:srgbClr val="0070C0"/>
                          </a:solidFill>
                        </a:rPr>
                        <a:t>昼</a:t>
                      </a:r>
                      <a:r>
                        <a:rPr kumimoji="1" lang="en-US" altLang="ja-JP" sz="1600" b="1" dirty="0">
                          <a:solidFill>
                            <a:srgbClr val="0070C0"/>
                          </a:solidFill>
                        </a:rPr>
                        <a:t>)</a:t>
                      </a:r>
                      <a:r>
                        <a:rPr kumimoji="1" lang="ja-JP" altLang="en-US" sz="1600" b="1" dirty="0">
                          <a:solidFill>
                            <a:srgbClr val="0070C0"/>
                          </a:solidFill>
                        </a:rPr>
                        <a:t>疲労回復食＆睡眠指導→</a:t>
                      </a:r>
                      <a:r>
                        <a:rPr kumimoji="1" lang="en-US" altLang="ja-JP" sz="1600" b="1" dirty="0">
                          <a:solidFill>
                            <a:srgbClr val="0070C0"/>
                          </a:solidFill>
                        </a:rPr>
                        <a:t>(</a:t>
                      </a:r>
                      <a:r>
                        <a:rPr kumimoji="1" lang="ja-JP" altLang="en-US" sz="1600" b="1" dirty="0">
                          <a:solidFill>
                            <a:srgbClr val="0070C0"/>
                          </a:solidFill>
                        </a:rPr>
                        <a:t>午後</a:t>
                      </a:r>
                      <a:r>
                        <a:rPr kumimoji="1" lang="en-US" altLang="ja-JP" sz="1600" b="1" dirty="0">
                          <a:solidFill>
                            <a:srgbClr val="0070C0"/>
                          </a:solidFill>
                        </a:rPr>
                        <a:t>)</a:t>
                      </a:r>
                      <a:r>
                        <a:rPr kumimoji="1" lang="ja-JP" altLang="en-US" sz="1600" b="1" dirty="0">
                          <a:solidFill>
                            <a:srgbClr val="0070C0"/>
                          </a:solidFill>
                        </a:rPr>
                        <a:t>実践：回復、呼吸法・ストレッチ）</a:t>
                      </a:r>
                      <a:endParaRPr kumimoji="1" lang="en-US" altLang="ja-JP" sz="1600" b="1" dirty="0">
                        <a:solidFill>
                          <a:srgbClr val="0070C0"/>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16887890"/>
                  </a:ext>
                </a:extLst>
              </a:tr>
              <a:tr h="890681">
                <a:tc>
                  <a:txBody>
                    <a:bodyPr/>
                    <a:lstStyle/>
                    <a:p>
                      <a:pPr marL="0" indent="0" algn="ctr">
                        <a:buFontTx/>
                        <a:buNone/>
                      </a:pPr>
                      <a:r>
                        <a:rPr kumimoji="1" lang="ja-JP" altLang="en-US" sz="1600" b="0" dirty="0">
                          <a:solidFill>
                            <a:schemeClr val="tx1"/>
                          </a:solidFill>
                        </a:rPr>
                        <a:t>栄養・体組成ドック</a:t>
                      </a:r>
                      <a:endParaRPr kumimoji="1" lang="en-US" altLang="ja-JP" sz="1600" b="0" dirty="0">
                        <a:solidFill>
                          <a:schemeClr val="tx1"/>
                        </a:solidFill>
                      </a:endParaRPr>
                    </a:p>
                    <a:p>
                      <a:pPr marL="0" indent="0" algn="ctr">
                        <a:buFontTx/>
                        <a:buNone/>
                      </a:pPr>
                      <a:r>
                        <a:rPr kumimoji="1" lang="ja-JP" altLang="en-US" sz="1600" b="0" dirty="0">
                          <a:solidFill>
                            <a:schemeClr val="tx1"/>
                          </a:solidFill>
                        </a:rPr>
                        <a:t>健康増進　</a:t>
                      </a:r>
                      <a:r>
                        <a:rPr kumimoji="1" lang="en-US" altLang="ja-JP" sz="1600" b="0" dirty="0">
                          <a:solidFill>
                            <a:schemeClr val="tx1"/>
                          </a:solidFill>
                        </a:rPr>
                        <a:t>1day</a:t>
                      </a:r>
                      <a:endParaRPr kumimoji="1" lang="ja-JP" altLang="en-US" sz="1600" b="0" dirty="0">
                        <a:solidFill>
                          <a:schemeClr val="tx1"/>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a:buFont typeface="Wingdings" panose="05000000000000000000" pitchFamily="2" charset="2"/>
                        <a:buNone/>
                      </a:pPr>
                      <a:r>
                        <a:rPr kumimoji="1" lang="en-US" altLang="ja-JP" sz="1600" b="1" dirty="0">
                          <a:solidFill>
                            <a:srgbClr val="0070C0"/>
                          </a:solidFill>
                        </a:rPr>
                        <a:t>(</a:t>
                      </a:r>
                      <a:r>
                        <a:rPr kumimoji="1" lang="ja-JP" altLang="en-US" sz="1600" b="1" dirty="0">
                          <a:solidFill>
                            <a:srgbClr val="0070C0"/>
                          </a:solidFill>
                        </a:rPr>
                        <a:t>午前）体組成・発汗テスト測定→</a:t>
                      </a:r>
                      <a:r>
                        <a:rPr kumimoji="1" lang="en-US" altLang="ja-JP" sz="1600" b="1" dirty="0">
                          <a:solidFill>
                            <a:srgbClr val="0070C0"/>
                          </a:solidFill>
                        </a:rPr>
                        <a:t>(</a:t>
                      </a:r>
                      <a:r>
                        <a:rPr kumimoji="1" lang="ja-JP" altLang="en-US" sz="1600" b="1" dirty="0">
                          <a:solidFill>
                            <a:srgbClr val="0070C0"/>
                          </a:solidFill>
                        </a:rPr>
                        <a:t>昼</a:t>
                      </a:r>
                      <a:r>
                        <a:rPr kumimoji="1" lang="en-US" altLang="ja-JP" sz="1600" b="1" dirty="0">
                          <a:solidFill>
                            <a:srgbClr val="0070C0"/>
                          </a:solidFill>
                        </a:rPr>
                        <a:t>)</a:t>
                      </a:r>
                      <a:r>
                        <a:rPr kumimoji="1" lang="ja-JP" altLang="en-US" sz="1600" b="1" dirty="0">
                          <a:solidFill>
                            <a:srgbClr val="0070C0"/>
                          </a:solidFill>
                        </a:rPr>
                        <a:t>健康食＆栄養指導→</a:t>
                      </a:r>
                      <a:r>
                        <a:rPr kumimoji="1" lang="en-US" altLang="ja-JP" sz="1600" b="1" dirty="0">
                          <a:solidFill>
                            <a:srgbClr val="0070C0"/>
                          </a:solidFill>
                        </a:rPr>
                        <a:t>(</a:t>
                      </a:r>
                      <a:r>
                        <a:rPr kumimoji="1" lang="ja-JP" altLang="en-US" sz="1600" b="1" dirty="0">
                          <a:solidFill>
                            <a:srgbClr val="0070C0"/>
                          </a:solidFill>
                        </a:rPr>
                        <a:t>午後</a:t>
                      </a:r>
                      <a:r>
                        <a:rPr kumimoji="1" lang="en-US" altLang="ja-JP" sz="1600" b="1" dirty="0">
                          <a:solidFill>
                            <a:srgbClr val="0070C0"/>
                          </a:solidFill>
                        </a:rPr>
                        <a:t>)</a:t>
                      </a:r>
                      <a:r>
                        <a:rPr kumimoji="1" lang="ja-JP" altLang="en-US" sz="1600" b="1" dirty="0">
                          <a:solidFill>
                            <a:srgbClr val="0070C0"/>
                          </a:solidFill>
                        </a:rPr>
                        <a:t>実践：</a:t>
                      </a:r>
                      <a:r>
                        <a:rPr kumimoji="1" lang="en-US" altLang="ja-JP" sz="1600" b="1" dirty="0">
                          <a:solidFill>
                            <a:srgbClr val="0070C0"/>
                          </a:solidFill>
                        </a:rPr>
                        <a:t>1</a:t>
                      </a:r>
                      <a:r>
                        <a:rPr kumimoji="1" lang="ja-JP" altLang="en-US" sz="1600" b="1" dirty="0">
                          <a:solidFill>
                            <a:srgbClr val="0070C0"/>
                          </a:solidFill>
                        </a:rPr>
                        <a:t>週間分の食事テンプレと個別栄養処方箋＋次回測定計画策定</a:t>
                      </a:r>
                      <a:endParaRPr kumimoji="1" lang="en-US" altLang="ja-JP" sz="1600" b="1" dirty="0">
                        <a:solidFill>
                          <a:srgbClr val="0070C0"/>
                        </a:solidFill>
                      </a:endParaRPr>
                    </a:p>
                  </a:txBody>
                  <a:tcPr anchor="ctr">
                    <a:lnL w="6350" cap="flat" cmpd="sng" algn="ctr">
                      <a:solidFill>
                        <a:srgbClr val="4F81BD">
                          <a:lumMod val="20000"/>
                          <a:lumOff val="80000"/>
                        </a:srgbClr>
                      </a:solidFill>
                      <a:prstDash val="solid"/>
                      <a:round/>
                      <a:headEnd type="none" w="med" len="med"/>
                      <a:tailEnd type="none" w="med" len="med"/>
                    </a:lnL>
                    <a:lnR w="6350" cap="flat" cmpd="sng" algn="ctr">
                      <a:solidFill>
                        <a:srgbClr val="4F81BD">
                          <a:lumMod val="20000"/>
                          <a:lumOff val="80000"/>
                        </a:srgbClr>
                      </a:solidFill>
                      <a:prstDash val="solid"/>
                      <a:round/>
                      <a:headEnd type="none" w="med" len="med"/>
                      <a:tailEnd type="none" w="med" len="med"/>
                    </a:lnR>
                    <a:lnT w="6350" cap="flat" cmpd="sng" algn="ctr">
                      <a:solidFill>
                        <a:srgbClr val="4F81BD">
                          <a:lumMod val="20000"/>
                          <a:lumOff val="80000"/>
                        </a:srgbClr>
                      </a:solidFill>
                      <a:prstDash val="solid"/>
                      <a:round/>
                      <a:headEnd type="none" w="med" len="med"/>
                      <a:tailEnd type="none" w="med" len="med"/>
                    </a:lnT>
                    <a:lnB w="6350" cap="flat" cmpd="sng" algn="ctr">
                      <a:solidFill>
                        <a:srgbClr val="4F81B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46350401"/>
                  </a:ext>
                </a:extLst>
              </a:tr>
            </a:tbl>
          </a:graphicData>
        </a:graphic>
      </p:graphicFrame>
    </p:spTree>
    <p:extLst>
      <p:ext uri="{BB962C8B-B14F-4D97-AF65-F5344CB8AC3E}">
        <p14:creationId xmlns:p14="http://schemas.microsoft.com/office/powerpoint/2010/main" val="316422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D08AB-66E5-92F9-1F3A-6EEB65C0D5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BD4CCA0-1A99-E787-336D-DB868FD8EAB6}"/>
              </a:ext>
            </a:extLst>
          </p:cNvPr>
          <p:cNvSpPr>
            <a:spLocks noGrp="1"/>
          </p:cNvSpPr>
          <p:nvPr>
            <p:ph type="title"/>
          </p:nvPr>
        </p:nvSpPr>
        <p:spPr>
          <a:xfrm>
            <a:off x="323425" y="314334"/>
            <a:ext cx="10177131" cy="447675"/>
          </a:xfrm>
        </p:spPr>
        <p:txBody>
          <a:bodyPr/>
          <a:lstStyle/>
          <a:p>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来場必然性を爆増させるには「世田谷にしかない価値」を作ること</a:t>
            </a:r>
            <a:r>
              <a:rPr kumimoji="1" lang="en-US" altLang="ja-JP" dirty="0">
                <a:latin typeface="BIZ UDPゴシック" panose="020B0400000000000000" pitchFamily="50" charset="-128"/>
                <a:ea typeface="BIZ UDPゴシック" panose="020B0400000000000000" pitchFamily="50" charset="-128"/>
              </a:rPr>
              <a:t>】</a:t>
            </a:r>
            <a:endParaRPr kumimoji="1" lang="ja-JP" altLang="en-US"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7A542670-58EB-E005-DC48-34C439104CF5}"/>
              </a:ext>
            </a:extLst>
          </p:cNvPr>
          <p:cNvSpPr/>
          <p:nvPr/>
        </p:nvSpPr>
        <p:spPr>
          <a:xfrm>
            <a:off x="1714535" y="1025925"/>
            <a:ext cx="9210271" cy="6255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来場必然性は、“測定項目”ではなく </a:t>
            </a:r>
            <a:r>
              <a:rPr kumimoji="0" lang="ja-JP" altLang="en-US" sz="2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“希少性・ブランド・体験設計” </a:t>
            </a:r>
            <a:r>
              <a:rPr kumimoji="0"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で作られる。</a:t>
            </a:r>
            <a:endParaRPr kumimoji="0" lang="ja-JP" altLang="en-US" sz="2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4" name="正方形/長方形 3">
            <a:extLst>
              <a:ext uri="{FF2B5EF4-FFF2-40B4-BE49-F238E27FC236}">
                <a16:creationId xmlns:a16="http://schemas.microsoft.com/office/drawing/2014/main" id="{404EA4FD-B54F-29E2-CED3-021E83953D2B}"/>
              </a:ext>
            </a:extLst>
          </p:cNvPr>
          <p:cNvSpPr/>
          <p:nvPr/>
        </p:nvSpPr>
        <p:spPr>
          <a:xfrm>
            <a:off x="323424" y="1738048"/>
            <a:ext cx="5661739" cy="2476497"/>
          </a:xfrm>
          <a:prstGeom prst="rect">
            <a:avLst/>
          </a:prstGeom>
          <a:solidFill>
            <a:schemeClr val="accent3">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案①：</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世田谷＝日本唯一の「総合パフォーマンス診断機関」になる</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通常の測定施設ではなく“成長の人間ドック”をコンセプトにする。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動作</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パワー</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姿勢</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メンタル</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自律神経</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栄養状態</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睡眠</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怪我リスク を一度の来場で総合診断できる施設は、日本にない。</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来場理由が「測定」ではなく</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年に</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1〜2</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回受けるのが当たり前の“育成ドック”</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になる。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健康診断のスポーツ版</a:t>
            </a:r>
            <a:r>
              <a:rPr kumimoji="0" lang="ja-JP" altLang="en-US" sz="1400" b="0"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a:t>
            </a:r>
            <a:endParaRPr kumimoji="0" lang="en-US" altLang="ja-JP" sz="1400" b="0"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来場頻度は少なくていいのに対して価値は高い。</a:t>
            </a:r>
          </a:p>
        </p:txBody>
      </p:sp>
      <p:sp>
        <p:nvSpPr>
          <p:cNvPr id="5" name="正方形/長方形 4">
            <a:extLst>
              <a:ext uri="{FF2B5EF4-FFF2-40B4-BE49-F238E27FC236}">
                <a16:creationId xmlns:a16="http://schemas.microsoft.com/office/drawing/2014/main" id="{7DB777C4-3AA7-54BC-8259-03072DECB179}"/>
              </a:ext>
            </a:extLst>
          </p:cNvPr>
          <p:cNvSpPr/>
          <p:nvPr/>
        </p:nvSpPr>
        <p:spPr>
          <a:xfrm>
            <a:off x="6319671" y="1738048"/>
            <a:ext cx="5661739" cy="2476497"/>
          </a:xfrm>
          <a:prstGeom prst="rect">
            <a:avLst/>
          </a:prstGeom>
          <a:solidFill>
            <a:schemeClr val="accent3">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案②：</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全国レベルの“評価指標（</a:t>
            </a:r>
            <a:r>
              <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SSV</a:t>
            </a: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スコア）”を作る</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Movement/Power/Stress/InjuryRisk</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を総合して算出する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SSV</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指数（偏差値）” を作り、</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449263" marR="0" lvl="0" indent="-285750" algn="l" defTabSz="914400" rtl="0" eaLnBrk="1" fontAlgn="auto" latinLnBrk="0" hangingPunct="1">
              <a:lnSpc>
                <a:spcPct val="100000"/>
              </a:lnSpc>
              <a:spcBef>
                <a:spcPts val="0"/>
              </a:spcBef>
              <a:spcAft>
                <a:spcPts val="0"/>
              </a:spcAft>
              <a:buClr>
                <a:srgbClr val="000000"/>
              </a:buClr>
              <a:buSzTx/>
              <a:buFont typeface="游ゴシック" panose="020B0400000000000000" pitchFamily="50" charset="-128"/>
              <a:buChar char="‒"/>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「自分の</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SSV</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スコアを取りたい」</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449263" marR="0" lvl="0" indent="-285750" algn="l" defTabSz="914400" rtl="0" eaLnBrk="1" fontAlgn="auto" latinLnBrk="0" hangingPunct="1">
              <a:lnSpc>
                <a:spcPct val="100000"/>
              </a:lnSpc>
              <a:spcBef>
                <a:spcPts val="0"/>
              </a:spcBef>
              <a:spcAft>
                <a:spcPts val="0"/>
              </a:spcAft>
              <a:buClr>
                <a:srgbClr val="000000"/>
              </a:buClr>
              <a:buSzTx/>
              <a:buFont typeface="游ゴシック" panose="020B0400000000000000" pitchFamily="50" charset="-128"/>
              <a:buChar char="‒"/>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「大会選抜の参考指数になる」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449263" marR="0" lvl="0" indent="-285750" algn="l" defTabSz="914400" rtl="0" eaLnBrk="1" fontAlgn="auto" latinLnBrk="0" hangingPunct="1">
              <a:lnSpc>
                <a:spcPct val="100000"/>
              </a:lnSpc>
              <a:spcBef>
                <a:spcPts val="0"/>
              </a:spcBef>
              <a:spcAft>
                <a:spcPts val="0"/>
              </a:spcAft>
              <a:buClr>
                <a:srgbClr val="000000"/>
              </a:buClr>
              <a:buSzTx/>
              <a:buFont typeface="游ゴシック" panose="020B0400000000000000" pitchFamily="50" charset="-128"/>
              <a:buChar char="‒"/>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「大学スカウトが見てくれる指標になる」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こんな未来を作れば、地方から来る理由が生まれる。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スカウト機能は</a:t>
            </a:r>
            <a:r>
              <a:rPr kumimoji="0" lang="en-US" altLang="ja-JP"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MyFootball</a:t>
            </a: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に任せ、身体側の“指標”は</a:t>
            </a:r>
            <a:r>
              <a:rPr kumimoji="0" lang="en-US" altLang="ja-JP"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SSV</a:t>
            </a: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が作る。</a:t>
            </a:r>
          </a:p>
        </p:txBody>
      </p:sp>
      <p:sp>
        <p:nvSpPr>
          <p:cNvPr id="6" name="正方形/長方形 5">
            <a:extLst>
              <a:ext uri="{FF2B5EF4-FFF2-40B4-BE49-F238E27FC236}">
                <a16:creationId xmlns:a16="http://schemas.microsoft.com/office/drawing/2014/main" id="{0E143B92-7B97-F911-D099-700AD2880A69}"/>
              </a:ext>
            </a:extLst>
          </p:cNvPr>
          <p:cNvSpPr/>
          <p:nvPr/>
        </p:nvSpPr>
        <p:spPr>
          <a:xfrm>
            <a:off x="323423" y="4301139"/>
            <a:ext cx="5661739" cy="1983284"/>
          </a:xfrm>
          <a:prstGeom prst="rect">
            <a:avLst/>
          </a:prstGeom>
          <a:solidFill>
            <a:schemeClr val="accent3">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案③：</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選手個別の「怪我予兆モデル」を開発</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動作解析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可動域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睡眠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疲労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栄養を統合し、“あなたの怪我リスク予測カーブ” を提供する。</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(AI</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で実装</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「来場しないと入手できない価値」として提供</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遠征費より高い価値リターン（保護者にも刺さる）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→選手よりも指導者に刺さる可能性？（情報は部活に還元）</a:t>
            </a:r>
          </a:p>
        </p:txBody>
      </p:sp>
      <p:sp>
        <p:nvSpPr>
          <p:cNvPr id="7" name="正方形/長方形 6">
            <a:extLst>
              <a:ext uri="{FF2B5EF4-FFF2-40B4-BE49-F238E27FC236}">
                <a16:creationId xmlns:a16="http://schemas.microsoft.com/office/drawing/2014/main" id="{5AE9FACD-F005-6B0A-D02A-9D85ADC1A468}"/>
              </a:ext>
            </a:extLst>
          </p:cNvPr>
          <p:cNvSpPr/>
          <p:nvPr/>
        </p:nvSpPr>
        <p:spPr>
          <a:xfrm>
            <a:off x="6319671" y="4301139"/>
            <a:ext cx="5661739" cy="1983284"/>
          </a:xfrm>
          <a:prstGeom prst="rect">
            <a:avLst/>
          </a:prstGeom>
          <a:solidFill>
            <a:schemeClr val="accent3">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案④：</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SSV</a:t>
            </a:r>
            <a:r>
              <a:rPr kumimoji="0"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が「強豪校の聖地」になるようなブランド設計</a:t>
            </a:r>
            <a:endParaRPr kumimoji="0"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強豪校の合宿地、測定地 ／ </a:t>
            </a:r>
            <a:r>
              <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J</a:t>
            </a: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クラブ下部組織も同じ環境で測定 ／ プロ選手のリハビリ・オフ期活用 ／ 有名トレーナー・パフォーマンスコーチのラボ機能</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「強豪も来る」「プロも来る」</a:t>
            </a:r>
            <a:endParaRPr kumimoji="0"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 </a:t>
            </a:r>
            <a:r>
              <a:rPr kumimoji="0" lang="ja-JP" altLang="en-US" sz="1400" b="1" i="0" u="none" strike="noStrike" kern="0" cap="none" spc="0" normalizeH="0" baseline="0" noProof="0" dirty="0">
                <a:ln>
                  <a:noFill/>
                </a:ln>
                <a:solidFill>
                  <a:srgbClr val="0070C0"/>
                </a:solidFill>
                <a:effectLst/>
                <a:uLnTx/>
                <a:uFillTx/>
                <a:latin typeface="BIZ UDPゴシック" panose="020B0400000000000000" pitchFamily="50" charset="-128"/>
                <a:ea typeface="BIZ UDPゴシック" panose="020B0400000000000000" pitchFamily="50" charset="-128"/>
                <a:cs typeface="+mn-cs"/>
                <a:sym typeface="Arial"/>
              </a:rPr>
              <a:t>“来場そのものがブランド体験”になる。</a:t>
            </a:r>
          </a:p>
        </p:txBody>
      </p:sp>
    </p:spTree>
    <p:extLst>
      <p:ext uri="{BB962C8B-B14F-4D97-AF65-F5344CB8AC3E}">
        <p14:creationId xmlns:p14="http://schemas.microsoft.com/office/powerpoint/2010/main" val="318481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AB85-BC54-E002-A47F-F1DA0DE688ED}"/>
            </a:ext>
          </a:extLst>
        </p:cNvPr>
        <p:cNvGrpSpPr/>
        <p:nvPr/>
      </p:nvGrpSpPr>
      <p:grpSpPr>
        <a:xfrm>
          <a:off x="0" y="0"/>
          <a:ext cx="0" cy="0"/>
          <a:chOff x="0" y="0"/>
          <a:chExt cx="0" cy="0"/>
        </a:xfrm>
      </p:grpSpPr>
      <p:sp>
        <p:nvSpPr>
          <p:cNvPr id="5" name="タイトル 1">
            <a:extLst>
              <a:ext uri="{FF2B5EF4-FFF2-40B4-BE49-F238E27FC236}">
                <a16:creationId xmlns:a16="http://schemas.microsoft.com/office/drawing/2014/main" id="{58F97EE5-3D9A-8668-D28A-956F20D1330D}"/>
              </a:ext>
            </a:extLst>
          </p:cNvPr>
          <p:cNvSpPr>
            <a:spLocks noGrp="1"/>
          </p:cNvSpPr>
          <p:nvPr>
            <p:ph type="title"/>
          </p:nvPr>
        </p:nvSpPr>
        <p:spPr>
          <a:xfrm>
            <a:off x="0" y="0"/>
            <a:ext cx="10177131" cy="447675"/>
          </a:xfrm>
        </p:spPr>
        <p:txBody>
          <a:bodyPr/>
          <a:lstStyle/>
          <a:p>
            <a:r>
              <a:rPr kumimoji="1" lang="ja-JP" altLang="en-US" sz="2000" dirty="0">
                <a:latin typeface="Meiryo UI" panose="020B0604030504040204" pitchFamily="50" charset="-128"/>
                <a:ea typeface="Meiryo UI" panose="020B0604030504040204" pitchFamily="50" charset="-128"/>
              </a:rPr>
              <a:t>ロードマップ</a:t>
            </a:r>
          </a:p>
        </p:txBody>
      </p:sp>
      <p:sp>
        <p:nvSpPr>
          <p:cNvPr id="2" name="Text 0">
            <a:extLst>
              <a:ext uri="{FF2B5EF4-FFF2-40B4-BE49-F238E27FC236}">
                <a16:creationId xmlns:a16="http://schemas.microsoft.com/office/drawing/2014/main" id="{F842E84E-8D8E-E02E-C25D-6682B125924B}"/>
              </a:ext>
            </a:extLst>
          </p:cNvPr>
          <p:cNvSpPr txBox="1"/>
          <p:nvPr/>
        </p:nvSpPr>
        <p:spPr>
          <a:xfrm>
            <a:off x="2430475" y="495225"/>
            <a:ext cx="7549286" cy="41971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1F2937"/>
                </a:solidFill>
                <a:effectLst/>
                <a:uLnTx/>
                <a:uFillTx/>
                <a:latin typeface="Meiryo UI" panose="020B0604030504040204" pitchFamily="50" charset="-128"/>
                <a:ea typeface="Meiryo UI" panose="020B0604030504040204" pitchFamily="50" charset="-128"/>
                <a:cs typeface="Noto Sans JP" pitchFamily="34" charset="-120"/>
                <a:sym typeface="Arial"/>
              </a:rPr>
              <a:t>Setagaya Sports Valley 事業展開ロードマップ</a:t>
            </a:r>
            <a:endParaRPr kumimoji="0" lang="en-US" sz="2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5" name="Text 1">
            <a:extLst>
              <a:ext uri="{FF2B5EF4-FFF2-40B4-BE49-F238E27FC236}">
                <a16:creationId xmlns:a16="http://schemas.microsoft.com/office/drawing/2014/main" id="{B45ECFFD-AA12-7173-3E63-165AC22370C5}"/>
              </a:ext>
            </a:extLst>
          </p:cNvPr>
          <p:cNvSpPr txBox="1"/>
          <p:nvPr/>
        </p:nvSpPr>
        <p:spPr>
          <a:xfrm>
            <a:off x="1840382" y="1053923"/>
            <a:ext cx="8511235" cy="247802"/>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err="1">
                <a:ln>
                  <a:noFill/>
                </a:ln>
                <a:solidFill>
                  <a:srgbClr val="4B5563"/>
                </a:solidFill>
                <a:effectLst/>
                <a:uLnTx/>
                <a:uFillTx/>
                <a:latin typeface="Meiryo UI" panose="020B0604030504040204" pitchFamily="50" charset="-128"/>
                <a:ea typeface="Meiryo UI" panose="020B0604030504040204" pitchFamily="50" charset="-128"/>
                <a:cs typeface="Noto Sans JP" pitchFamily="34" charset="-120"/>
                <a:sym typeface="Arial"/>
              </a:rPr>
              <a:t>スポーツ・健康・医療を統合する</a:t>
            </a:r>
            <a:r>
              <a:rPr kumimoji="0" lang="ja-JP" altLang="en-US" sz="1300" b="0" i="0" u="none" strike="noStrike" kern="0" cap="none" spc="0" normalizeH="0" baseline="0" noProof="0" dirty="0">
                <a:ln>
                  <a:noFill/>
                </a:ln>
                <a:solidFill>
                  <a:srgbClr val="4B5563"/>
                </a:solidFill>
                <a:effectLst/>
                <a:uLnTx/>
                <a:uFillTx/>
                <a:latin typeface="Meiryo UI" panose="020B0604030504040204" pitchFamily="50" charset="-128"/>
                <a:ea typeface="Meiryo UI" panose="020B0604030504040204" pitchFamily="50" charset="-128"/>
                <a:cs typeface="Noto Sans JP" pitchFamily="34" charset="-120"/>
                <a:sym typeface="Arial"/>
              </a:rPr>
              <a:t>データを基盤</a:t>
            </a:r>
            <a:r>
              <a:rPr kumimoji="0" lang="en-US" sz="1300" b="0" i="0" u="none" strike="noStrike" kern="0" cap="none" spc="0" normalizeH="0" baseline="0" noProof="0" dirty="0" err="1">
                <a:ln>
                  <a:noFill/>
                </a:ln>
                <a:solidFill>
                  <a:srgbClr val="4B5563"/>
                </a:solidFill>
                <a:effectLst/>
                <a:uLnTx/>
                <a:uFillTx/>
                <a:latin typeface="Meiryo UI" panose="020B0604030504040204" pitchFamily="50" charset="-128"/>
                <a:ea typeface="Meiryo UI" panose="020B0604030504040204" pitchFamily="50" charset="-128"/>
                <a:cs typeface="Noto Sans JP" pitchFamily="34" charset="-120"/>
                <a:sym typeface="Arial"/>
              </a:rPr>
              <a:t>とした</a:t>
            </a:r>
            <a:r>
              <a:rPr kumimoji="0" lang="en-US" sz="1300" b="0" i="0" u="none" strike="noStrike" kern="0" cap="none" spc="0" normalizeH="0" baseline="0" noProof="0" dirty="0">
                <a:ln>
                  <a:noFill/>
                </a:ln>
                <a:solidFill>
                  <a:srgbClr val="4B5563"/>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300" b="0" i="0" u="none" strike="noStrike" kern="0" cap="none" spc="0" normalizeH="0" baseline="0" noProof="0" dirty="0">
                <a:ln>
                  <a:noFill/>
                </a:ln>
                <a:solidFill>
                  <a:srgbClr val="4B5563"/>
                </a:solidFill>
                <a:effectLst/>
                <a:uLnTx/>
                <a:uFillTx/>
                <a:latin typeface="Meiryo UI" panose="020B0604030504040204" pitchFamily="50" charset="-128"/>
                <a:ea typeface="Meiryo UI" panose="020B0604030504040204" pitchFamily="50" charset="-128"/>
                <a:cs typeface="Noto Sans JP" pitchFamily="34" charset="-120"/>
                <a:sym typeface="Arial"/>
              </a:rPr>
              <a:t>インキュベーション・フィールドの構築</a:t>
            </a:r>
            <a:endParaRPr kumimoji="0" lang="en-US" sz="13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6" name="Shape 2">
            <a:extLst>
              <a:ext uri="{FF2B5EF4-FFF2-40B4-BE49-F238E27FC236}">
                <a16:creationId xmlns:a16="http://schemas.microsoft.com/office/drawing/2014/main" id="{FE3EF627-2FD4-2D53-11F1-8922A7EA495B}"/>
              </a:ext>
            </a:extLst>
          </p:cNvPr>
          <p:cNvSpPr/>
          <p:nvPr/>
        </p:nvSpPr>
        <p:spPr>
          <a:xfrm>
            <a:off x="1238098" y="2048964"/>
            <a:ext cx="3047695" cy="3372781"/>
          </a:xfrm>
          <a:prstGeom prst="roundRect">
            <a:avLst>
              <a:gd name="adj" fmla="val 1125"/>
            </a:avLst>
          </a:prstGeom>
          <a:solidFill>
            <a:srgbClr val="FFFFFF"/>
          </a:solidFill>
          <a:ln/>
          <a:effectLst>
            <a:outerShdw blurRad="190500" dist="38100" dir="5400000" algn="bl" rotWithShape="0">
              <a:srgbClr val="000000">
                <a:alpha val="10000"/>
              </a:srgbClr>
            </a:outerShdw>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7" name="Text 3">
            <a:extLst>
              <a:ext uri="{FF2B5EF4-FFF2-40B4-BE49-F238E27FC236}">
                <a16:creationId xmlns:a16="http://schemas.microsoft.com/office/drawing/2014/main" id="{7BB48297-DC98-92C2-4EB5-7C879A309367}"/>
              </a:ext>
            </a:extLst>
          </p:cNvPr>
          <p:cNvSpPr txBox="1"/>
          <p:nvPr/>
        </p:nvSpPr>
        <p:spPr>
          <a:xfrm>
            <a:off x="2436876" y="1893516"/>
            <a:ext cx="786384" cy="247802"/>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Noto Sans JP" pitchFamily="34" charset="-120"/>
                <a:sym typeface="Arial"/>
              </a:rPr>
              <a:t>Phase 1</a:t>
            </a:r>
            <a:endParaRPr kumimoji="0" lang="en-US" sz="13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28" name="Text 4">
            <a:extLst>
              <a:ext uri="{FF2B5EF4-FFF2-40B4-BE49-F238E27FC236}">
                <a16:creationId xmlns:a16="http://schemas.microsoft.com/office/drawing/2014/main" id="{08C7831C-2764-6832-8C9B-BD7498863016}"/>
              </a:ext>
            </a:extLst>
          </p:cNvPr>
          <p:cNvSpPr txBox="1"/>
          <p:nvPr/>
        </p:nvSpPr>
        <p:spPr>
          <a:xfrm>
            <a:off x="1643403" y="2250132"/>
            <a:ext cx="2237084" cy="22860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常設ラボ化とデータ収集</a:t>
            </a:r>
            <a:endParaRPr kumimoji="0" 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30" name="Text 6">
            <a:extLst>
              <a:ext uri="{FF2B5EF4-FFF2-40B4-BE49-F238E27FC236}">
                <a16:creationId xmlns:a16="http://schemas.microsoft.com/office/drawing/2014/main" id="{698E282A-85B7-B599-CE5B-BC299AA26C4F}"/>
              </a:ext>
            </a:extLst>
          </p:cNvPr>
          <p:cNvSpPr txBox="1"/>
          <p:nvPr/>
        </p:nvSpPr>
        <p:spPr>
          <a:xfrm>
            <a:off x="1370998" y="2679900"/>
            <a:ext cx="2815594" cy="2446282"/>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アクション</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Qs-Gardenを常設の実証フィールドとして確立</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テック企業の機器を活用し、利用者のデータを徹底的に収集</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利用者のデータ分析と改善を繰り返し</a:t>
            </a:r>
            <a:r>
              <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Valley OS</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の基礎を構築</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価値</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altLang="ja-JP" sz="1100" b="0" i="0" u="none" strike="noStrike" kern="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企業</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en-US" altLang="ja-JP" sz="1100" b="0" i="0" u="none" strike="noStrike" kern="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実証フィールド」と「エビデンス」の確保</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利用者：パワー</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ムーブメントをデータドリブンに成長させられる</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40" name="Shape 15">
            <a:extLst>
              <a:ext uri="{FF2B5EF4-FFF2-40B4-BE49-F238E27FC236}">
                <a16:creationId xmlns:a16="http://schemas.microsoft.com/office/drawing/2014/main" id="{36568D1F-BAFD-0F9A-843D-3154F6D6D340}"/>
              </a:ext>
            </a:extLst>
          </p:cNvPr>
          <p:cNvSpPr/>
          <p:nvPr/>
        </p:nvSpPr>
        <p:spPr>
          <a:xfrm>
            <a:off x="4572000" y="2048964"/>
            <a:ext cx="3047695" cy="3372781"/>
          </a:xfrm>
          <a:prstGeom prst="roundRect">
            <a:avLst>
              <a:gd name="adj" fmla="val 1125"/>
            </a:avLst>
          </a:prstGeom>
          <a:solidFill>
            <a:srgbClr val="FFFFFF"/>
          </a:solidFill>
          <a:ln/>
          <a:effectLst>
            <a:outerShdw blurRad="190500" dist="38100" dir="5400000" algn="bl" rotWithShape="0">
              <a:srgbClr val="000000">
                <a:alpha val="10000"/>
              </a:srgbClr>
            </a:outerShdw>
          </a:effectLst>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53" name="Text 16">
            <a:extLst>
              <a:ext uri="{FF2B5EF4-FFF2-40B4-BE49-F238E27FC236}">
                <a16:creationId xmlns:a16="http://schemas.microsoft.com/office/drawing/2014/main" id="{6965C813-2139-5C7E-9F26-DB1A03E62206}"/>
              </a:ext>
            </a:extLst>
          </p:cNvPr>
          <p:cNvSpPr txBox="1"/>
          <p:nvPr/>
        </p:nvSpPr>
        <p:spPr>
          <a:xfrm>
            <a:off x="5770778" y="1893516"/>
            <a:ext cx="786384" cy="247802"/>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Noto Sans JP" pitchFamily="34" charset="-120"/>
                <a:sym typeface="Arial"/>
              </a:rPr>
              <a:t>Phase 2</a:t>
            </a:r>
            <a:endParaRPr kumimoji="0" lang="en-US" sz="13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55" name="Text 17">
            <a:extLst>
              <a:ext uri="{FF2B5EF4-FFF2-40B4-BE49-F238E27FC236}">
                <a16:creationId xmlns:a16="http://schemas.microsoft.com/office/drawing/2014/main" id="{75578401-A893-1456-F701-8DA098E4E3F8}"/>
              </a:ext>
            </a:extLst>
          </p:cNvPr>
          <p:cNvSpPr txBox="1"/>
          <p:nvPr/>
        </p:nvSpPr>
        <p:spPr>
          <a:xfrm>
            <a:off x="4793817" y="2250132"/>
            <a:ext cx="2604061" cy="22860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データ</a:t>
            </a:r>
            <a:r>
              <a:rPr kumimoji="0" lang="en-US" altLang="ja-JP"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べニュー</a:t>
            </a:r>
            <a:br>
              <a:rPr kumimoji="0" lang="en-US" altLang="ja-JP"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br>
            <a:r>
              <a:rPr kumimoji="0" lang="ja-JP" alt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プラットフォームとしての整理</a:t>
            </a:r>
            <a:endParaRPr kumimoji="0" 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91" name="Shape 27">
            <a:extLst>
              <a:ext uri="{FF2B5EF4-FFF2-40B4-BE49-F238E27FC236}">
                <a16:creationId xmlns:a16="http://schemas.microsoft.com/office/drawing/2014/main" id="{AC743474-E7DC-AA22-FB54-C718BF536D4D}"/>
              </a:ext>
            </a:extLst>
          </p:cNvPr>
          <p:cNvSpPr/>
          <p:nvPr/>
        </p:nvSpPr>
        <p:spPr>
          <a:xfrm>
            <a:off x="7905901" y="2048964"/>
            <a:ext cx="3047695" cy="3372781"/>
          </a:xfrm>
          <a:prstGeom prst="roundRect">
            <a:avLst>
              <a:gd name="adj" fmla="val 1125"/>
            </a:avLst>
          </a:prstGeom>
          <a:solidFill>
            <a:srgbClr val="FFFFFF"/>
          </a:solidFill>
          <a:ln/>
          <a:effectLst>
            <a:outerShdw blurRad="190500" dist="38100" dir="5400000" algn="bl" rotWithShape="0">
              <a:srgbClr val="000000">
                <a:alpha val="10000"/>
              </a:srgbClr>
            </a:outerShdw>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92" name="Text 28">
            <a:extLst>
              <a:ext uri="{FF2B5EF4-FFF2-40B4-BE49-F238E27FC236}">
                <a16:creationId xmlns:a16="http://schemas.microsoft.com/office/drawing/2014/main" id="{D5A3C250-C75A-53CA-E996-FC76197DD2FF}"/>
              </a:ext>
            </a:extLst>
          </p:cNvPr>
          <p:cNvSpPr txBox="1"/>
          <p:nvPr/>
        </p:nvSpPr>
        <p:spPr>
          <a:xfrm>
            <a:off x="9104681" y="1893516"/>
            <a:ext cx="786384" cy="247802"/>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Noto Sans JP" pitchFamily="34" charset="-120"/>
                <a:sym typeface="Arial"/>
              </a:rPr>
              <a:t>Phase 3</a:t>
            </a:r>
            <a:endParaRPr kumimoji="0" lang="en-US" sz="13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93" name="Text 29">
            <a:extLst>
              <a:ext uri="{FF2B5EF4-FFF2-40B4-BE49-F238E27FC236}">
                <a16:creationId xmlns:a16="http://schemas.microsoft.com/office/drawing/2014/main" id="{1ACB16C0-30E4-7547-BE8A-0D4F5C65E3FA}"/>
              </a:ext>
            </a:extLst>
          </p:cNvPr>
          <p:cNvSpPr txBox="1"/>
          <p:nvPr/>
        </p:nvSpPr>
        <p:spPr>
          <a:xfrm>
            <a:off x="8405507" y="2250132"/>
            <a:ext cx="2048482" cy="22860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他都市・施設</a:t>
            </a:r>
            <a:r>
              <a:rPr kumimoji="0" lang="en-US" sz="1400" b="1" i="0" u="none" strike="noStrike" kern="0" cap="none" spc="0" normalizeH="0" baseline="0" noProof="0" dirty="0" err="1">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への</a:t>
            </a:r>
            <a:endParaRPr kumimoji="0" 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本格</a:t>
            </a:r>
            <a:r>
              <a:rPr kumimoji="0" lang="ja-JP" altLang="en-US" sz="1400" b="1" i="0" u="none" strike="noStrike" kern="0" cap="none" spc="0" normalizeH="0" baseline="0" noProof="0" dirty="0">
                <a:ln>
                  <a:noFill/>
                </a:ln>
                <a:solidFill>
                  <a:srgbClr val="1E40AF"/>
                </a:solidFill>
                <a:effectLst/>
                <a:uLnTx/>
                <a:uFillTx/>
                <a:latin typeface="Meiryo UI" panose="020B0604030504040204" pitchFamily="50" charset="-128"/>
                <a:ea typeface="Meiryo UI" panose="020B0604030504040204" pitchFamily="50" charset="-128"/>
                <a:cs typeface="Noto Sans JP" pitchFamily="34" charset="-120"/>
                <a:sym typeface="Arial"/>
              </a:rPr>
              <a:t>展開</a:t>
            </a:r>
            <a:endParaRPr kumimoji="0" 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103" name="Shape 40">
            <a:extLst>
              <a:ext uri="{FF2B5EF4-FFF2-40B4-BE49-F238E27FC236}">
                <a16:creationId xmlns:a16="http://schemas.microsoft.com/office/drawing/2014/main" id="{9D6D6601-0EEF-A753-B3DF-5213FDE445F2}"/>
              </a:ext>
            </a:extLst>
          </p:cNvPr>
          <p:cNvSpPr/>
          <p:nvPr/>
        </p:nvSpPr>
        <p:spPr>
          <a:xfrm>
            <a:off x="1238098" y="5622913"/>
            <a:ext cx="9715499" cy="434081"/>
          </a:xfrm>
          <a:prstGeom prst="roundRect">
            <a:avLst>
              <a:gd name="adj" fmla="val 17441"/>
            </a:avLst>
          </a:prstGeom>
          <a:gradFill flip="none" rotWithShape="1">
            <a:gsLst>
              <a:gs pos="0">
                <a:srgbClr val="1E40AF">
                  <a:shade val="30000"/>
                  <a:satMod val="115000"/>
                </a:srgbClr>
              </a:gs>
              <a:gs pos="50000">
                <a:srgbClr val="1E40AF">
                  <a:shade val="67500"/>
                  <a:satMod val="115000"/>
                </a:srgbClr>
              </a:gs>
              <a:gs pos="100000">
                <a:srgbClr val="1E40AF">
                  <a:shade val="100000"/>
                  <a:satMod val="115000"/>
                </a:srgbClr>
              </a:gs>
            </a:gsLst>
            <a:lin ang="2700000" scaled="1"/>
            <a:tileRect/>
          </a:gradFill>
          <a:ln/>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Valley OS</a:t>
            </a:r>
            <a:r>
              <a:rPr kumimoji="0" lang="ja-JP" altLang="en-US"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（データ収集・分析基盤）</a:t>
            </a:r>
          </a:p>
        </p:txBody>
      </p:sp>
      <p:sp>
        <p:nvSpPr>
          <p:cNvPr id="106" name="Shape 40">
            <a:extLst>
              <a:ext uri="{FF2B5EF4-FFF2-40B4-BE49-F238E27FC236}">
                <a16:creationId xmlns:a16="http://schemas.microsoft.com/office/drawing/2014/main" id="{9737D631-2F0C-F8AE-2A41-F2E14F506C03}"/>
              </a:ext>
            </a:extLst>
          </p:cNvPr>
          <p:cNvSpPr/>
          <p:nvPr/>
        </p:nvSpPr>
        <p:spPr>
          <a:xfrm>
            <a:off x="1238097" y="1614883"/>
            <a:ext cx="3140789" cy="434081"/>
          </a:xfrm>
          <a:prstGeom prst="homePlate">
            <a:avLst>
              <a:gd name="adj" fmla="val 21428"/>
            </a:avLst>
          </a:prstGeom>
          <a:gradFill flip="none" rotWithShape="1">
            <a:gsLst>
              <a:gs pos="0">
                <a:srgbClr val="1E40AF">
                  <a:shade val="30000"/>
                  <a:satMod val="115000"/>
                </a:srgbClr>
              </a:gs>
              <a:gs pos="50000">
                <a:srgbClr val="1E40AF">
                  <a:shade val="67500"/>
                  <a:satMod val="115000"/>
                </a:srgbClr>
              </a:gs>
              <a:gs pos="100000">
                <a:srgbClr val="1E40AF">
                  <a:shade val="100000"/>
                  <a:satMod val="115000"/>
                </a:srgbClr>
              </a:gs>
            </a:gsLst>
            <a:lin ang="2700000" scaled="1"/>
            <a:tileRect/>
          </a:gradFill>
          <a:ln/>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Phase 1</a:t>
            </a:r>
            <a:r>
              <a:rPr kumimoji="0" lang="ja-JP" altLang="en-US"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　実証・深化</a:t>
            </a:r>
          </a:p>
        </p:txBody>
      </p:sp>
      <p:sp>
        <p:nvSpPr>
          <p:cNvPr id="107" name="Shape 40">
            <a:extLst>
              <a:ext uri="{FF2B5EF4-FFF2-40B4-BE49-F238E27FC236}">
                <a16:creationId xmlns:a16="http://schemas.microsoft.com/office/drawing/2014/main" id="{1DC82DE1-02E6-25EA-4AC9-BC51F0B09D88}"/>
              </a:ext>
            </a:extLst>
          </p:cNvPr>
          <p:cNvSpPr/>
          <p:nvPr/>
        </p:nvSpPr>
        <p:spPr>
          <a:xfrm>
            <a:off x="4571999" y="1614883"/>
            <a:ext cx="3140789" cy="434081"/>
          </a:xfrm>
          <a:prstGeom prst="homePlate">
            <a:avLst>
              <a:gd name="adj" fmla="val 21428"/>
            </a:avLst>
          </a:prstGeom>
          <a:solidFill>
            <a:schemeClr val="bg1">
              <a:lumMod val="75000"/>
            </a:schemeClr>
          </a:solidFill>
          <a:ln/>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Phase 2</a:t>
            </a:r>
            <a:r>
              <a:rPr kumimoji="0" lang="ja-JP" altLang="en-US"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　標準化・連携</a:t>
            </a:r>
          </a:p>
        </p:txBody>
      </p:sp>
      <p:sp>
        <p:nvSpPr>
          <p:cNvPr id="108" name="Shape 40">
            <a:extLst>
              <a:ext uri="{FF2B5EF4-FFF2-40B4-BE49-F238E27FC236}">
                <a16:creationId xmlns:a16="http://schemas.microsoft.com/office/drawing/2014/main" id="{BB3897C5-CD05-458A-53F4-11D63F56E66A}"/>
              </a:ext>
            </a:extLst>
          </p:cNvPr>
          <p:cNvSpPr/>
          <p:nvPr/>
        </p:nvSpPr>
        <p:spPr>
          <a:xfrm>
            <a:off x="7905901" y="1614883"/>
            <a:ext cx="3140789" cy="434081"/>
          </a:xfrm>
          <a:prstGeom prst="homePlate">
            <a:avLst>
              <a:gd name="adj" fmla="val 21428"/>
            </a:avLst>
          </a:prstGeom>
          <a:solidFill>
            <a:schemeClr val="bg1">
              <a:lumMod val="75000"/>
            </a:schemeClr>
          </a:solidFill>
          <a:ln/>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Phase 3</a:t>
            </a:r>
            <a:r>
              <a:rPr kumimoji="0" lang="ja-JP" altLang="en-US" sz="14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sym typeface="Arial"/>
              </a:rPr>
              <a:t>　展開</a:t>
            </a:r>
          </a:p>
        </p:txBody>
      </p:sp>
      <p:sp>
        <p:nvSpPr>
          <p:cNvPr id="109" name="Text 6">
            <a:extLst>
              <a:ext uri="{FF2B5EF4-FFF2-40B4-BE49-F238E27FC236}">
                <a16:creationId xmlns:a16="http://schemas.microsoft.com/office/drawing/2014/main" id="{1A89A8D6-7A11-43F9-553C-BB917986B89C}"/>
              </a:ext>
            </a:extLst>
          </p:cNvPr>
          <p:cNvSpPr txBox="1"/>
          <p:nvPr/>
        </p:nvSpPr>
        <p:spPr>
          <a:xfrm>
            <a:off x="4704592" y="2679900"/>
            <a:ext cx="2782509" cy="2446282"/>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アクション</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評価・効果が高い機器や練習メニュー等の組み合わせを「導入パッケージ」として整理</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提携クリニックとの連携による医療データとの相乗効果の確認</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パイロット展開として他施設でも試験運用</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価値</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altLang="ja-JP" sz="1100" b="0" i="0" u="none" strike="noStrike" kern="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企業：SSV</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の販売カタログに載る（営業代行）および導入実績の増加</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利用者：充実した改善プログラムの実践と、効果の高いパッケージの体験</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
        <p:nvSpPr>
          <p:cNvPr id="110" name="Text 6">
            <a:extLst>
              <a:ext uri="{FF2B5EF4-FFF2-40B4-BE49-F238E27FC236}">
                <a16:creationId xmlns:a16="http://schemas.microsoft.com/office/drawing/2014/main" id="{3B1BDC50-03BC-F35C-16EB-F163E13977C1}"/>
              </a:ext>
            </a:extLst>
          </p:cNvPr>
          <p:cNvSpPr txBox="1"/>
          <p:nvPr/>
        </p:nvSpPr>
        <p:spPr>
          <a:xfrm>
            <a:off x="8038493" y="2679900"/>
            <a:ext cx="2782509" cy="2446282"/>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アクション</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全国の自治体や施設へ、「</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Valley OS + </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機器・プログラムパッケージ」を展開</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スタジアムだけでなく提携施設を通じて「予防サービス」や「健康増進型保険」の提供</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価値</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altLang="ja-JP" sz="1100" b="0" i="0" u="none" strike="noStrike" kern="0" cap="none" spc="0" normalizeH="0" baseline="0" noProof="0" dirty="0" err="1">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企業</a:t>
            </a:r>
            <a:r>
              <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a:t>
            </a: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全国の導入施設への一括販路拡大（営業チャネル化）。膨大な実証データへの有料アクセス。</a:t>
            </a:r>
            <a:endParaRPr kumimoji="0" lang="en-US" altLang="ja-JP"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endParaRPr>
          </a:p>
          <a:p>
            <a:pPr marL="171450" marR="0" lvl="0" indent="-1714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ja-JP" alt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Noto Sans JP" pitchFamily="34" charset="-120"/>
                <a:sym typeface="Arial"/>
              </a:rPr>
              <a:t>利用者：どこでも同じ基準・機器でデータを計測・管理できる環境</a:t>
            </a:r>
            <a:endParaRPr kumimoji="0" lang="en-US" sz="11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sym typeface="Arial"/>
            </a:endParaRPr>
          </a:p>
        </p:txBody>
      </p:sp>
    </p:spTree>
    <p:extLst>
      <p:ext uri="{BB962C8B-B14F-4D97-AF65-F5344CB8AC3E}">
        <p14:creationId xmlns:p14="http://schemas.microsoft.com/office/powerpoint/2010/main" val="261955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9"/>
          <p:cNvSpPr txBox="1">
            <a:spLocks noGrp="1"/>
          </p:cNvSpPr>
          <p:nvPr>
            <p:ph type="title"/>
          </p:nvPr>
        </p:nvSpPr>
        <p:spPr>
          <a:xfrm>
            <a:off x="431375" y="358784"/>
            <a:ext cx="10177131" cy="4476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dirty="0"/>
              <a:t>ミッション・ビジョン</a:t>
            </a:r>
            <a:r>
              <a:rPr lang="ja-JP" altLang="en-US" dirty="0"/>
              <a:t>・バリュー</a:t>
            </a:r>
            <a:endParaRPr dirty="0"/>
          </a:p>
        </p:txBody>
      </p:sp>
      <p:sp>
        <p:nvSpPr>
          <p:cNvPr id="3" name="テキスト ボックス 2">
            <a:extLst>
              <a:ext uri="{FF2B5EF4-FFF2-40B4-BE49-F238E27FC236}">
                <a16:creationId xmlns:a16="http://schemas.microsoft.com/office/drawing/2014/main" id="{DD6B13CD-8096-B39F-F7F3-C2628AF2B4A0}"/>
              </a:ext>
            </a:extLst>
          </p:cNvPr>
          <p:cNvSpPr txBox="1"/>
          <p:nvPr/>
        </p:nvSpPr>
        <p:spPr>
          <a:xfrm>
            <a:off x="5182324" y="1902797"/>
            <a:ext cx="7089886" cy="4585871"/>
          </a:xfrm>
          <a:prstGeom prst="rect">
            <a:avLst/>
          </a:prstGeom>
          <a:noFill/>
        </p:spPr>
        <p:txBody>
          <a:bodyPr wrap="square">
            <a:spAutoFit/>
          </a:bodyPr>
          <a:lstStyle/>
          <a:p>
            <a:r>
              <a:rPr lang="ja-JP" altLang="en-US" sz="2000" dirty="0">
                <a:highlight>
                  <a:srgbClr val="00FFFF"/>
                </a:highlight>
              </a:rPr>
              <a:t>環境が、夢を選ばない社会へ。　</a:t>
            </a:r>
            <a:r>
              <a:rPr lang="en-US" altLang="ja-JP" sz="2000" dirty="0">
                <a:highlight>
                  <a:srgbClr val="00FFFF"/>
                </a:highlight>
              </a:rPr>
              <a:t>“No Dream Left Behind.”</a:t>
            </a:r>
            <a:endParaRPr lang="ja-JP" altLang="en-US" sz="2000" dirty="0"/>
          </a:p>
          <a:p>
            <a:r>
              <a:rPr lang="ja-JP" altLang="en-US" sz="1600" dirty="0"/>
              <a:t>生まれた場所、家庭の状況、指導環境の違いによって、誰かの可能性が閉ざされることのない社会をつくる。すべての人に、公平な育成の機会と、挑戦する権利を届ける。</a:t>
            </a:r>
            <a:endParaRPr lang="en-US" altLang="ja-JP" sz="1600" dirty="0"/>
          </a:p>
          <a:p>
            <a:endParaRPr lang="en-US" altLang="ja-JP" sz="1600" dirty="0"/>
          </a:p>
          <a:p>
            <a:endParaRPr lang="en-US" altLang="ja-JP" sz="1600" dirty="0"/>
          </a:p>
          <a:p>
            <a:endParaRPr lang="ja-JP" altLang="en-US" sz="1600" dirty="0"/>
          </a:p>
          <a:p>
            <a:r>
              <a:rPr lang="ja-JP" altLang="en-US" sz="2000" dirty="0">
                <a:highlight>
                  <a:srgbClr val="00FFFF"/>
                </a:highlight>
              </a:rPr>
              <a:t>最先端を、みんなの手に。　</a:t>
            </a:r>
            <a:r>
              <a:rPr lang="en-US" altLang="ja-JP" sz="2000" dirty="0">
                <a:highlight>
                  <a:srgbClr val="00FFFF"/>
                </a:highlight>
              </a:rPr>
              <a:t>“Access to the Future.”</a:t>
            </a:r>
            <a:endParaRPr lang="ja-JP" altLang="en-US" sz="2000" dirty="0"/>
          </a:p>
          <a:p>
            <a:r>
              <a:rPr lang="ja-JP" altLang="en-US" sz="1600" dirty="0"/>
              <a:t>これまで一部の強豪校やトップアスリートに限られていたスポーツ・ヘルスケアの最先端をすべての人が当たり前に使える社会インフラへと変えていく。</a:t>
            </a:r>
          </a:p>
          <a:p>
            <a:endParaRPr lang="en-US" altLang="ja-JP" sz="2000" dirty="0"/>
          </a:p>
          <a:p>
            <a:endParaRPr lang="ja-JP" altLang="en-US" sz="2000" dirty="0"/>
          </a:p>
          <a:p>
            <a:r>
              <a:rPr lang="ja-JP" altLang="en-US" sz="2000" dirty="0">
                <a:highlight>
                  <a:srgbClr val="00FFFF"/>
                </a:highlight>
              </a:rPr>
              <a:t>好奇心を、力に。　</a:t>
            </a:r>
            <a:r>
              <a:rPr lang="en-US" altLang="ja-JP" sz="2000" dirty="0">
                <a:highlight>
                  <a:srgbClr val="00FFFF"/>
                </a:highlight>
              </a:rPr>
              <a:t>“Curiosity into Power.”</a:t>
            </a:r>
            <a:endParaRPr lang="ja-JP" altLang="en-US" sz="2000" dirty="0"/>
          </a:p>
          <a:p>
            <a:r>
              <a:rPr lang="ja-JP" altLang="en-US" sz="1600" dirty="0"/>
              <a:t>誰もが持つ「やってみたい」という小さな好奇心を尊重し、科学とデータでその背中を押す。好奇心こそが未来を切り開く力になると信じて行動する。</a:t>
            </a:r>
          </a:p>
        </p:txBody>
      </p:sp>
      <p:pic>
        <p:nvPicPr>
          <p:cNvPr id="4098" name="Picture 2" descr="サステナビリティ | 豊桑産業株式会社【岐阜県各務原市】木材加工の専門会社">
            <a:extLst>
              <a:ext uri="{FF2B5EF4-FFF2-40B4-BE49-F238E27FC236}">
                <a16:creationId xmlns:a16="http://schemas.microsoft.com/office/drawing/2014/main" id="{677C3DEB-03A8-7BEB-DEEA-431297DFE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79" y="1126155"/>
            <a:ext cx="4936445" cy="522170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A460E3D6-BD21-39CC-4E29-206F354E77B4}"/>
              </a:ext>
            </a:extLst>
          </p:cNvPr>
          <p:cNvCxnSpPr>
            <a:cxnSpLocks/>
          </p:cNvCxnSpPr>
          <p:nvPr/>
        </p:nvCxnSpPr>
        <p:spPr>
          <a:xfrm flipV="1">
            <a:off x="3397718" y="2136808"/>
            <a:ext cx="1784606" cy="654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ED8F297-3309-4A32-5F95-66C104C21BA0}"/>
              </a:ext>
            </a:extLst>
          </p:cNvPr>
          <p:cNvCxnSpPr>
            <a:cxnSpLocks/>
          </p:cNvCxnSpPr>
          <p:nvPr/>
        </p:nvCxnSpPr>
        <p:spPr>
          <a:xfrm flipV="1">
            <a:off x="3522846" y="3915075"/>
            <a:ext cx="1659478" cy="280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C30D9F9-44AB-82FC-4EE9-71824CED9CCC}"/>
              </a:ext>
            </a:extLst>
          </p:cNvPr>
          <p:cNvCxnSpPr>
            <a:cxnSpLocks/>
          </p:cNvCxnSpPr>
          <p:nvPr/>
        </p:nvCxnSpPr>
        <p:spPr>
          <a:xfrm flipV="1">
            <a:off x="3522846" y="5533013"/>
            <a:ext cx="1659478" cy="28064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C663-8731-4B3A-1353-5F55E4FCD9A3}"/>
              </a:ext>
            </a:extLst>
          </p:cNvPr>
          <p:cNvSpPr>
            <a:spLocks noGrp="1"/>
          </p:cNvSpPr>
          <p:nvPr>
            <p:ph type="title"/>
          </p:nvPr>
        </p:nvSpPr>
        <p:spPr>
          <a:xfrm>
            <a:off x="74914" y="22007"/>
            <a:ext cx="10177131" cy="447675"/>
          </a:xfrm>
        </p:spPr>
        <p:txBody>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顧客と課題</a:t>
            </a:r>
            <a:r>
              <a:rPr kumimoji="1" lang="en-US" altLang="ja-JP" sz="1200" dirty="0">
                <a:latin typeface="BIZ UDPゴシック" panose="020B0400000000000000" pitchFamily="50" charset="-128"/>
                <a:ea typeface="BIZ UDPゴシック" panose="020B0400000000000000" pitchFamily="50" charset="-128"/>
              </a:rPr>
              <a:t>(</a:t>
            </a:r>
            <a:r>
              <a:rPr kumimoji="1" lang="ja-JP" altLang="en-US" sz="1200" dirty="0">
                <a:latin typeface="BIZ UDPゴシック" panose="020B0400000000000000" pitchFamily="50" charset="-128"/>
                <a:ea typeface="BIZ UDPゴシック" panose="020B0400000000000000" pitchFamily="50" charset="-128"/>
              </a:rPr>
              <a:t>個人：地方出身の大学でプロを目指す大学生</a:t>
            </a:r>
            <a:r>
              <a:rPr kumimoji="1" lang="en-US" altLang="ja-JP" sz="1200" dirty="0">
                <a:latin typeface="BIZ UDPゴシック" panose="020B0400000000000000" pitchFamily="50" charset="-128"/>
                <a:ea typeface="BIZ UDPゴシック" panose="020B0400000000000000" pitchFamily="50" charset="-128"/>
              </a:rPr>
              <a:t>)</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 name="テキスト プレースホルダー 2">
            <a:extLst>
              <a:ext uri="{FF2B5EF4-FFF2-40B4-BE49-F238E27FC236}">
                <a16:creationId xmlns:a16="http://schemas.microsoft.com/office/drawing/2014/main" id="{F4D3A913-94DB-65D5-1BED-710D4D55C85B}"/>
              </a:ext>
            </a:extLst>
          </p:cNvPr>
          <p:cNvSpPr>
            <a:spLocks noGrp="1"/>
          </p:cNvSpPr>
          <p:nvPr>
            <p:ph type="body" idx="1"/>
          </p:nvPr>
        </p:nvSpPr>
        <p:spPr>
          <a:xfrm>
            <a:off x="0" y="1117015"/>
            <a:ext cx="12743848" cy="3739099"/>
          </a:xfrm>
        </p:spPr>
        <p:txBody>
          <a:bodyPr/>
          <a:lstStyle/>
          <a:p>
            <a:pPr marL="101600" indent="0">
              <a:buNone/>
            </a:pPr>
            <a:r>
              <a:rPr kumimoji="1" lang="ja-JP" altLang="en-US" sz="1600" b="1" u="sng" dirty="0"/>
              <a:t>主な属性と特徴</a:t>
            </a:r>
            <a:endParaRPr kumimoji="1" lang="en-US" altLang="ja-JP" sz="1600" b="1" u="sng" dirty="0"/>
          </a:p>
          <a:p>
            <a:pPr marL="101600" indent="0">
              <a:buNone/>
            </a:pPr>
            <a:r>
              <a:rPr kumimoji="1" lang="ja-JP" altLang="en-US" sz="1600" b="1" dirty="0"/>
              <a:t>・中高時代主将として全国大会出場</a:t>
            </a:r>
            <a:endParaRPr kumimoji="1" lang="en-US" altLang="ja-JP" sz="1600" b="1" dirty="0"/>
          </a:p>
          <a:p>
            <a:pPr marL="101600" indent="0">
              <a:buNone/>
            </a:pPr>
            <a:r>
              <a:rPr kumimoji="1" lang="ja-JP" altLang="en-US" sz="1600" b="1" dirty="0"/>
              <a:t>・地方出身</a:t>
            </a:r>
            <a:endParaRPr kumimoji="1" lang="en-US" altLang="ja-JP" sz="1600" b="1" dirty="0"/>
          </a:p>
          <a:p>
            <a:pPr marL="101600" indent="0">
              <a:buNone/>
            </a:pPr>
            <a:r>
              <a:rPr kumimoji="1" lang="ja-JP" altLang="en-US" sz="1600" b="1" dirty="0"/>
              <a:t>・プロサッカー選手を夢に見て、</a:t>
            </a:r>
            <a:endParaRPr kumimoji="1" lang="en-US" altLang="ja-JP" sz="1600" b="1" dirty="0"/>
          </a:p>
          <a:p>
            <a:pPr marL="101600" indent="0">
              <a:buNone/>
            </a:pPr>
            <a:r>
              <a:rPr kumimoji="1" lang="ja-JP" altLang="en-US" sz="1600" b="1" dirty="0"/>
              <a:t>親元を離れて東京の強豪大学へ入学</a:t>
            </a:r>
            <a:endParaRPr kumimoji="1" lang="en-US" altLang="ja-JP" sz="1600" b="1" dirty="0"/>
          </a:p>
          <a:p>
            <a:pPr marL="101600" indent="0">
              <a:buNone/>
            </a:pPr>
            <a:endParaRPr kumimoji="1" lang="en-US" altLang="ja-JP" sz="1600" b="1" dirty="0"/>
          </a:p>
          <a:p>
            <a:pPr marL="101600" indent="0">
              <a:buNone/>
            </a:pPr>
            <a:r>
              <a:rPr kumimoji="1" lang="ja-JP" altLang="en-US" sz="1600" b="1" dirty="0"/>
              <a:t>・大学で一人暮らし</a:t>
            </a:r>
            <a:endParaRPr kumimoji="1" lang="en-US" altLang="ja-JP" sz="1600" b="1" dirty="0"/>
          </a:p>
          <a:p>
            <a:pPr marL="101600" indent="0">
              <a:buNone/>
            </a:pPr>
            <a:r>
              <a:rPr kumimoji="1" lang="ja-JP" altLang="en-US" sz="1600" b="1" dirty="0"/>
              <a:t>・大学進学後は度重なる怪我に悩む</a:t>
            </a:r>
            <a:endParaRPr kumimoji="1" lang="en-US" altLang="ja-JP" sz="1600" b="1" dirty="0"/>
          </a:p>
          <a:p>
            <a:pPr marL="101600" indent="0">
              <a:buNone/>
            </a:pPr>
            <a:r>
              <a:rPr kumimoji="1" lang="ja-JP" altLang="en-US" sz="1600" b="1" dirty="0"/>
              <a:t>・身体能力測定でチームで最下位</a:t>
            </a:r>
            <a:endParaRPr kumimoji="1" lang="en-US" altLang="ja-JP" sz="1600" b="1" dirty="0"/>
          </a:p>
          <a:p>
            <a:pPr marL="101600" indent="0">
              <a:buNone/>
            </a:pPr>
            <a:r>
              <a:rPr kumimoji="1" lang="ja-JP" altLang="en-US" sz="1600" b="1" dirty="0"/>
              <a:t>・メンタル不調で学校の授業参加にも影響</a:t>
            </a:r>
            <a:endParaRPr kumimoji="1" lang="en-US" altLang="ja-JP" sz="1600" b="1" dirty="0"/>
          </a:p>
          <a:p>
            <a:pPr marL="101600" indent="0">
              <a:buNone/>
            </a:pPr>
            <a:endParaRPr kumimoji="1" lang="en-US" altLang="ja-JP" sz="1600" b="1" dirty="0"/>
          </a:p>
          <a:p>
            <a:pPr marL="101600" indent="0">
              <a:buNone/>
            </a:pPr>
            <a:r>
              <a:rPr kumimoji="1" lang="ja-JP" altLang="en-US" sz="1600" b="1" u="sng" dirty="0"/>
              <a:t>ペルソナ特有の背景</a:t>
            </a:r>
            <a:endParaRPr kumimoji="1" lang="en-US" altLang="ja-JP" sz="1600" b="1" u="sng" dirty="0"/>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「怪我が続く原因がわからないまま、治っても再発し、成長の機会を失った」</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「自分がなぜ伸びないのか、何が弱点なのか、どうすれば改善できるのかが分からない状態だった」</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「努力したのに、報われなかった」（という“深い挫折感”）</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71FA81F-4D8E-3A9A-3B72-93FB366C5578}"/>
              </a:ext>
            </a:extLst>
          </p:cNvPr>
          <p:cNvPicPr>
            <a:picLocks noChangeAspect="1"/>
          </p:cNvPicPr>
          <p:nvPr/>
        </p:nvPicPr>
        <p:blipFill>
          <a:blip r:embed="rId2"/>
          <a:stretch>
            <a:fillRect/>
          </a:stretch>
        </p:blipFill>
        <p:spPr>
          <a:xfrm>
            <a:off x="6321986" y="879529"/>
            <a:ext cx="2122506" cy="2549471"/>
          </a:xfrm>
          <a:prstGeom prst="rect">
            <a:avLst/>
          </a:prstGeom>
        </p:spPr>
      </p:pic>
      <p:sp>
        <p:nvSpPr>
          <p:cNvPr id="9" name="吹き出し: 折線 8">
            <a:extLst>
              <a:ext uri="{FF2B5EF4-FFF2-40B4-BE49-F238E27FC236}">
                <a16:creationId xmlns:a16="http://schemas.microsoft.com/office/drawing/2014/main" id="{F7C84AF8-64AC-9479-2DB5-17CCC2381354}"/>
              </a:ext>
            </a:extLst>
          </p:cNvPr>
          <p:cNvSpPr/>
          <p:nvPr/>
        </p:nvSpPr>
        <p:spPr>
          <a:xfrm>
            <a:off x="8928100" y="270023"/>
            <a:ext cx="2966850" cy="1171319"/>
          </a:xfrm>
          <a:prstGeom prst="borderCallout2">
            <a:avLst>
              <a:gd name="adj1" fmla="val 18414"/>
              <a:gd name="adj2" fmla="val -355"/>
              <a:gd name="adj3" fmla="val 18461"/>
              <a:gd name="adj4" fmla="val -8724"/>
              <a:gd name="adj5" fmla="val 75983"/>
              <a:gd name="adj6" fmla="val -32025"/>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r>
              <a:rPr kumimoji="1" lang="ja-JP" altLang="en-US" sz="1100" dirty="0">
                <a:solidFill>
                  <a:schemeClr val="tx1"/>
                </a:solidFill>
                <a:latin typeface="BIZ UDPゴシック" panose="020B0400000000000000" pitchFamily="50" charset="-128"/>
                <a:ea typeface="BIZ UDPゴシック" panose="020B0400000000000000" pitchFamily="50" charset="-128"/>
              </a:rPr>
              <a:t>：</a:t>
            </a:r>
            <a:endParaRPr kumimoji="1" lang="en-US" altLang="ja-JP" sz="11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100" b="1" dirty="0">
                <a:solidFill>
                  <a:schemeClr val="tx1"/>
                </a:solidFill>
                <a:latin typeface="BIZ UDPゴシック" panose="020B0400000000000000" pitchFamily="50" charset="-128"/>
                <a:ea typeface="BIZ UDPゴシック" panose="020B0400000000000000" pitchFamily="50" charset="-128"/>
              </a:rPr>
              <a:t>成長のボトルネックを正しく特定し、自分に必要な改善を明確にしたい</a:t>
            </a:r>
            <a:endParaRPr kumimoji="1" lang="en-US" altLang="ja-JP" sz="1100" b="1" dirty="0">
              <a:solidFill>
                <a:schemeClr val="tx1"/>
              </a:solidFill>
              <a:latin typeface="BIZ UDPゴシック" panose="020B0400000000000000" pitchFamily="50" charset="-128"/>
              <a:ea typeface="BIZ UDPゴシック" panose="020B0400000000000000" pitchFamily="50" charset="-128"/>
            </a:endParaRPr>
          </a:p>
          <a:p>
            <a:endParaRPr kumimoji="1" lang="en-US" altLang="ja-JP" sz="11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050" dirty="0">
                <a:solidFill>
                  <a:srgbClr val="FF0000"/>
                </a:solidFill>
                <a:latin typeface="BIZ UDPゴシック" panose="020B0400000000000000" pitchFamily="50" charset="-128"/>
                <a:ea typeface="BIZ UDPゴシック" panose="020B0400000000000000" pitchFamily="50" charset="-128"/>
              </a:rPr>
              <a:t>これは単なる成長意欲ではなく </a:t>
            </a:r>
            <a:r>
              <a:rPr kumimoji="1" lang="ja-JP" altLang="en-US" sz="1050" b="1" u="sng" dirty="0">
                <a:solidFill>
                  <a:srgbClr val="FF0000"/>
                </a:solidFill>
                <a:latin typeface="BIZ UDPゴシック" panose="020B0400000000000000" pitchFamily="50" charset="-128"/>
                <a:ea typeface="BIZ UDPゴシック" panose="020B0400000000000000" pitchFamily="50" charset="-128"/>
              </a:rPr>
              <a:t>“劣等感 </a:t>
            </a:r>
            <a:r>
              <a:rPr kumimoji="1" lang="en-US" altLang="ja-JP" sz="1050" b="1" u="sng" dirty="0">
                <a:solidFill>
                  <a:srgbClr val="FF0000"/>
                </a:solidFill>
                <a:latin typeface="BIZ UDPゴシック" panose="020B0400000000000000" pitchFamily="50" charset="-128"/>
                <a:ea typeface="BIZ UDPゴシック" panose="020B0400000000000000" pitchFamily="50" charset="-128"/>
              </a:rPr>
              <a:t>× </a:t>
            </a:r>
            <a:r>
              <a:rPr kumimoji="1" lang="ja-JP" altLang="en-US" sz="1050" b="1" u="sng" dirty="0">
                <a:solidFill>
                  <a:srgbClr val="FF0000"/>
                </a:solidFill>
                <a:latin typeface="BIZ UDPゴシック" panose="020B0400000000000000" pitchFamily="50" charset="-128"/>
                <a:ea typeface="BIZ UDPゴシック" panose="020B0400000000000000" pitchFamily="50" charset="-128"/>
              </a:rPr>
              <a:t>焦り </a:t>
            </a:r>
            <a:r>
              <a:rPr kumimoji="1" lang="en-US" altLang="ja-JP" sz="1050" b="1" u="sng" dirty="0">
                <a:solidFill>
                  <a:srgbClr val="FF0000"/>
                </a:solidFill>
                <a:latin typeface="BIZ UDPゴシック" panose="020B0400000000000000" pitchFamily="50" charset="-128"/>
                <a:ea typeface="BIZ UDPゴシック" panose="020B0400000000000000" pitchFamily="50" charset="-128"/>
              </a:rPr>
              <a:t>× </a:t>
            </a:r>
            <a:r>
              <a:rPr kumimoji="1" lang="ja-JP" altLang="en-US" sz="1050" b="1" u="sng" dirty="0">
                <a:solidFill>
                  <a:srgbClr val="FF0000"/>
                </a:solidFill>
                <a:latin typeface="BIZ UDPゴシック" panose="020B0400000000000000" pitchFamily="50" charset="-128"/>
                <a:ea typeface="BIZ UDPゴシック" panose="020B0400000000000000" pitchFamily="50" charset="-128"/>
              </a:rPr>
              <a:t>機会損失”</a:t>
            </a:r>
            <a:r>
              <a:rPr kumimoji="1" lang="ja-JP" altLang="en-US" sz="1050" dirty="0">
                <a:solidFill>
                  <a:srgbClr val="FF0000"/>
                </a:solidFill>
                <a:latin typeface="BIZ UDPゴシック" panose="020B0400000000000000" pitchFamily="50" charset="-128"/>
                <a:ea typeface="BIZ UDPゴシック" panose="020B0400000000000000" pitchFamily="50" charset="-128"/>
              </a:rPr>
              <a:t> が重なる非常に強い</a:t>
            </a:r>
            <a:r>
              <a:rPr kumimoji="1" lang="en-US" altLang="ja-JP" sz="1050" dirty="0">
                <a:solidFill>
                  <a:srgbClr val="FF0000"/>
                </a:solidFill>
                <a:latin typeface="BIZ UDPゴシック" panose="020B0400000000000000" pitchFamily="50" charset="-128"/>
                <a:ea typeface="BIZ UDPゴシック" panose="020B0400000000000000" pitchFamily="50" charset="-128"/>
              </a:rPr>
              <a:t>Pain</a:t>
            </a:r>
            <a:endParaRPr kumimoji="1" lang="ja-JP" altLang="en-US" sz="1050" dirty="0">
              <a:solidFill>
                <a:srgbClr val="FF0000"/>
              </a:solidFill>
              <a:latin typeface="BIZ UDPゴシック" panose="020B0400000000000000" pitchFamily="50" charset="-128"/>
              <a:ea typeface="BIZ UDPゴシック" panose="020B0400000000000000" pitchFamily="50" charset="-128"/>
            </a:endParaRPr>
          </a:p>
        </p:txBody>
      </p:sp>
      <p:sp>
        <p:nvSpPr>
          <p:cNvPr id="10" name="吹き出し: 折線 9">
            <a:extLst>
              <a:ext uri="{FF2B5EF4-FFF2-40B4-BE49-F238E27FC236}">
                <a16:creationId xmlns:a16="http://schemas.microsoft.com/office/drawing/2014/main" id="{950AD969-1B48-9B60-84B5-64050E7DA8EC}"/>
              </a:ext>
            </a:extLst>
          </p:cNvPr>
          <p:cNvSpPr/>
          <p:nvPr/>
        </p:nvSpPr>
        <p:spPr>
          <a:xfrm>
            <a:off x="3263902" y="469682"/>
            <a:ext cx="2781725" cy="886421"/>
          </a:xfrm>
          <a:prstGeom prst="borderCallout2">
            <a:avLst>
              <a:gd name="adj1" fmla="val 49817"/>
              <a:gd name="adj2" fmla="val 100256"/>
              <a:gd name="adj3" fmla="val 50618"/>
              <a:gd name="adj4" fmla="val 109294"/>
              <a:gd name="adj5" fmla="val 81005"/>
              <a:gd name="adj6" fmla="val 120127"/>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r>
              <a:rPr kumimoji="1" lang="ja-JP" altLang="en-US" sz="1050" dirty="0">
                <a:solidFill>
                  <a:schemeClr val="tx1"/>
                </a:solidFill>
                <a:latin typeface="BIZ UDPゴシック" panose="020B0400000000000000" pitchFamily="50" charset="-128"/>
                <a:ea typeface="BIZ UDPゴシック" panose="020B0400000000000000" pitchFamily="50" charset="-128"/>
              </a:rPr>
              <a:t>：</a:t>
            </a:r>
            <a:endParaRPr kumimoji="1" lang="en-US" altLang="ja-JP" sz="105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050" b="1" dirty="0">
                <a:solidFill>
                  <a:schemeClr val="tx1"/>
                </a:solidFill>
                <a:latin typeface="BIZ UDPゴシック" panose="020B0400000000000000" pitchFamily="50" charset="-128"/>
                <a:ea typeface="BIZ UDPゴシック" panose="020B0400000000000000" pitchFamily="50" charset="-128"/>
              </a:rPr>
              <a:t>怪我を繰り返す本当の原因を知り、成長を妨げるリスクを取り除きたい</a:t>
            </a:r>
            <a:endParaRPr kumimoji="1" lang="en-US" altLang="ja-JP" sz="1050" b="1" dirty="0">
              <a:solidFill>
                <a:schemeClr val="tx1"/>
              </a:solidFill>
              <a:latin typeface="BIZ UDPゴシック" panose="020B0400000000000000" pitchFamily="50" charset="-128"/>
              <a:ea typeface="BIZ UDPゴシック" panose="020B0400000000000000" pitchFamily="50" charset="-128"/>
            </a:endParaRPr>
          </a:p>
          <a:p>
            <a:endParaRPr kumimoji="1" lang="en-US" altLang="ja-JP" sz="105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000" dirty="0">
                <a:solidFill>
                  <a:srgbClr val="FF0000"/>
                </a:solidFill>
                <a:latin typeface="BIZ UDPゴシック" panose="020B0400000000000000" pitchFamily="50" charset="-128"/>
                <a:ea typeface="BIZ UDPゴシック" panose="020B0400000000000000" pitchFamily="50" charset="-128"/>
              </a:rPr>
              <a:t>これは </a:t>
            </a:r>
            <a:r>
              <a:rPr kumimoji="1" lang="ja-JP" altLang="en-US" sz="1000" b="1" u="sng" dirty="0">
                <a:solidFill>
                  <a:srgbClr val="FF0000"/>
                </a:solidFill>
                <a:latin typeface="BIZ UDPゴシック" panose="020B0400000000000000" pitchFamily="50" charset="-128"/>
                <a:ea typeface="BIZ UDPゴシック" panose="020B0400000000000000" pitchFamily="50" charset="-128"/>
              </a:rPr>
              <a:t>競技人生を失う恐怖＝切迫度</a:t>
            </a:r>
            <a:r>
              <a:rPr kumimoji="1" lang="en-US" altLang="ja-JP" sz="1000" b="1" u="sng" dirty="0">
                <a:solidFill>
                  <a:srgbClr val="FF0000"/>
                </a:solidFill>
                <a:latin typeface="BIZ UDPゴシック" panose="020B0400000000000000" pitchFamily="50" charset="-128"/>
                <a:ea typeface="BIZ UDPゴシック" panose="020B0400000000000000" pitchFamily="50" charset="-128"/>
              </a:rPr>
              <a:t>MAX</a:t>
            </a:r>
            <a:r>
              <a:rPr kumimoji="1" lang="ja-JP" altLang="en-US" sz="1000" dirty="0">
                <a:solidFill>
                  <a:srgbClr val="FF0000"/>
                </a:solidFill>
                <a:latin typeface="BIZ UDPゴシック" panose="020B0400000000000000" pitchFamily="50" charset="-128"/>
                <a:ea typeface="BIZ UDPゴシック" panose="020B0400000000000000" pitchFamily="50" charset="-128"/>
              </a:rPr>
              <a:t>。</a:t>
            </a:r>
          </a:p>
        </p:txBody>
      </p:sp>
      <p:sp>
        <p:nvSpPr>
          <p:cNvPr id="11" name="吹き出し: 折線 10">
            <a:extLst>
              <a:ext uri="{FF2B5EF4-FFF2-40B4-BE49-F238E27FC236}">
                <a16:creationId xmlns:a16="http://schemas.microsoft.com/office/drawing/2014/main" id="{B6A7AD49-6A94-06B6-D40F-EA3A6FDAB970}"/>
              </a:ext>
            </a:extLst>
          </p:cNvPr>
          <p:cNvSpPr/>
          <p:nvPr/>
        </p:nvSpPr>
        <p:spPr>
          <a:xfrm>
            <a:off x="8928098" y="2443810"/>
            <a:ext cx="3263901" cy="1097554"/>
          </a:xfrm>
          <a:prstGeom prst="borderCallout2">
            <a:avLst>
              <a:gd name="adj1" fmla="val 18414"/>
              <a:gd name="adj2" fmla="val -355"/>
              <a:gd name="adj3" fmla="val 18461"/>
              <a:gd name="adj4" fmla="val -8724"/>
              <a:gd name="adj5" fmla="val 11074"/>
              <a:gd name="adj6" fmla="val -16850"/>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r>
              <a:rPr kumimoji="1" lang="ja-JP" altLang="en-US" sz="1100" dirty="0">
                <a:solidFill>
                  <a:schemeClr val="tx1"/>
                </a:solidFill>
                <a:latin typeface="BIZ UDPゴシック" panose="020B0400000000000000" pitchFamily="50" charset="-128"/>
                <a:ea typeface="BIZ UDPゴシック" panose="020B0400000000000000" pitchFamily="50" charset="-128"/>
              </a:rPr>
              <a:t>：</a:t>
            </a:r>
            <a:endParaRPr kumimoji="1" lang="en-US" altLang="ja-JP" sz="11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100" b="1" dirty="0">
                <a:solidFill>
                  <a:schemeClr val="tx1"/>
                </a:solidFill>
                <a:latin typeface="BIZ UDPゴシック" panose="020B0400000000000000" pitchFamily="50" charset="-128"/>
                <a:ea typeface="BIZ UDPゴシック" panose="020B0400000000000000" pitchFamily="50" charset="-128"/>
              </a:rPr>
              <a:t>不安・怪我・不調による悪循環から抜け出し、自信を持ってプレーしたい</a:t>
            </a:r>
            <a:endParaRPr kumimoji="1" lang="en-US" altLang="ja-JP" sz="1100" b="1" dirty="0">
              <a:solidFill>
                <a:schemeClr val="tx1"/>
              </a:solidFill>
              <a:latin typeface="BIZ UDPゴシック" panose="020B0400000000000000" pitchFamily="50" charset="-128"/>
              <a:ea typeface="BIZ UDPゴシック" panose="020B0400000000000000" pitchFamily="50" charset="-128"/>
            </a:endParaRPr>
          </a:p>
          <a:p>
            <a:endParaRPr kumimoji="1" lang="en-US" altLang="ja-JP" sz="11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050" dirty="0">
                <a:solidFill>
                  <a:srgbClr val="FF0000"/>
                </a:solidFill>
                <a:latin typeface="BIZ UDPゴシック" panose="020B0400000000000000" pitchFamily="50" charset="-128"/>
                <a:ea typeface="BIZ UDPゴシック" panose="020B0400000000000000" pitchFamily="50" charset="-128"/>
              </a:rPr>
              <a:t>これは“成長と成果”に関わる最も根源的なジョブ</a:t>
            </a:r>
          </a:p>
        </p:txBody>
      </p:sp>
      <p:sp>
        <p:nvSpPr>
          <p:cNvPr id="13" name="テキスト ボックス 12">
            <a:extLst>
              <a:ext uri="{FF2B5EF4-FFF2-40B4-BE49-F238E27FC236}">
                <a16:creationId xmlns:a16="http://schemas.microsoft.com/office/drawing/2014/main" id="{3856172C-9F07-28A8-C480-F91D1F5A2C33}"/>
              </a:ext>
            </a:extLst>
          </p:cNvPr>
          <p:cNvSpPr txBox="1"/>
          <p:nvPr/>
        </p:nvSpPr>
        <p:spPr>
          <a:xfrm>
            <a:off x="4835473" y="3938133"/>
            <a:ext cx="7431435" cy="369332"/>
          </a:xfrm>
          <a:prstGeom prst="rect">
            <a:avLst/>
          </a:prstGeom>
          <a:noFill/>
        </p:spPr>
        <p:txBody>
          <a:bodyPr wrap="square">
            <a:spAutoFit/>
          </a:bodyPr>
          <a:lstStyle>
            <a:defPPr marR="0" lvl="0" algn="l" rtl="0">
              <a:lnSpc>
                <a:spcPct val="100000"/>
              </a:lnSpc>
              <a:spcBef>
                <a:spcPts val="0"/>
              </a:spcBef>
              <a:spcAft>
                <a:spcPts val="0"/>
              </a:spcAft>
            </a:defPPr>
            <a:lvl1pPr>
              <a:defRPr kumimoji="1" sz="1800" b="1">
                <a:solidFill>
                  <a:srgbClr val="0E0E3A"/>
                </a:solidFill>
              </a:defRPr>
            </a:lvl1pPr>
          </a:lstStyle>
          <a:p>
            <a:r>
              <a:rPr lang="ja-JP" altLang="en-US" dirty="0"/>
              <a:t>ジョブ：努力が正しいのか分からず不安。怪我せず本気で成長したい</a:t>
            </a:r>
          </a:p>
        </p:txBody>
      </p:sp>
      <p:sp>
        <p:nvSpPr>
          <p:cNvPr id="17" name="テキスト ボックス 16">
            <a:extLst>
              <a:ext uri="{FF2B5EF4-FFF2-40B4-BE49-F238E27FC236}">
                <a16:creationId xmlns:a16="http://schemas.microsoft.com/office/drawing/2014/main" id="{CB669889-4689-13EF-B24C-B6FED510D3C7}"/>
              </a:ext>
            </a:extLst>
          </p:cNvPr>
          <p:cNvSpPr txBox="1"/>
          <p:nvPr/>
        </p:nvSpPr>
        <p:spPr>
          <a:xfrm>
            <a:off x="924321" y="6018986"/>
            <a:ext cx="6458918" cy="369332"/>
          </a:xfrm>
          <a:prstGeom prst="rect">
            <a:avLst/>
          </a:prstGeom>
          <a:noFill/>
        </p:spPr>
        <p:txBody>
          <a:bodyPr wrap="square">
            <a:spAutoFit/>
          </a:bodyPr>
          <a:lstStyle/>
          <a:p>
            <a:r>
              <a:rPr kumimoji="1" lang="ja-JP" altLang="en-US" sz="1800" b="1" dirty="0">
                <a:solidFill>
                  <a:srgbClr val="0E0E3A"/>
                </a:solidFill>
              </a:rPr>
              <a:t>競技人生の短さ </a:t>
            </a:r>
            <a:r>
              <a:rPr kumimoji="1" lang="en-US" altLang="ja-JP" sz="1800" b="1" dirty="0">
                <a:solidFill>
                  <a:srgbClr val="0E0E3A"/>
                </a:solidFill>
              </a:rPr>
              <a:t>× </a:t>
            </a:r>
            <a:r>
              <a:rPr kumimoji="1" lang="ja-JP" altLang="en-US" sz="1800" b="1" dirty="0">
                <a:solidFill>
                  <a:srgbClr val="0E0E3A"/>
                </a:solidFill>
              </a:rPr>
              <a:t>怪我不安 </a:t>
            </a:r>
            <a:r>
              <a:rPr kumimoji="1" lang="en-US" altLang="ja-JP" sz="1800" b="1" dirty="0">
                <a:solidFill>
                  <a:srgbClr val="0E0E3A"/>
                </a:solidFill>
              </a:rPr>
              <a:t>× </a:t>
            </a:r>
            <a:r>
              <a:rPr kumimoji="1" lang="ja-JP" altLang="en-US" sz="1800" b="1" dirty="0">
                <a:solidFill>
                  <a:srgbClr val="0E0E3A"/>
                </a:solidFill>
              </a:rPr>
              <a:t>成長焦り</a:t>
            </a:r>
          </a:p>
        </p:txBody>
      </p:sp>
      <p:sp>
        <p:nvSpPr>
          <p:cNvPr id="18" name="矢印: 下 17">
            <a:extLst>
              <a:ext uri="{FF2B5EF4-FFF2-40B4-BE49-F238E27FC236}">
                <a16:creationId xmlns:a16="http://schemas.microsoft.com/office/drawing/2014/main" id="{E4AF2904-0430-62C4-5F2C-46EA7FE29783}"/>
              </a:ext>
            </a:extLst>
          </p:cNvPr>
          <p:cNvSpPr/>
          <p:nvPr/>
        </p:nvSpPr>
        <p:spPr>
          <a:xfrm>
            <a:off x="6888997" y="3541363"/>
            <a:ext cx="81366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18">
            <a:extLst>
              <a:ext uri="{FF2B5EF4-FFF2-40B4-BE49-F238E27FC236}">
                <a16:creationId xmlns:a16="http://schemas.microsoft.com/office/drawing/2014/main" id="{16F432C0-E1C3-78EC-FF24-103CE361B3D9}"/>
              </a:ext>
            </a:extLst>
          </p:cNvPr>
          <p:cNvSpPr/>
          <p:nvPr/>
        </p:nvSpPr>
        <p:spPr>
          <a:xfrm>
            <a:off x="2580469" y="5674428"/>
            <a:ext cx="81366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3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C067942-6801-BBA6-9665-85664F5F1DAE}"/>
              </a:ext>
            </a:extLst>
          </p:cNvPr>
          <p:cNvPicPr>
            <a:picLocks noChangeAspect="1"/>
          </p:cNvPicPr>
          <p:nvPr/>
        </p:nvPicPr>
        <p:blipFill>
          <a:blip r:embed="rId2"/>
          <a:stretch>
            <a:fillRect/>
          </a:stretch>
        </p:blipFill>
        <p:spPr>
          <a:xfrm>
            <a:off x="45240" y="1162208"/>
            <a:ext cx="3786071" cy="1177116"/>
          </a:xfrm>
          <a:prstGeom prst="rect">
            <a:avLst/>
          </a:prstGeom>
          <a:ln w="3175">
            <a:solidFill>
              <a:schemeClr val="tx1"/>
            </a:solidFill>
          </a:ln>
        </p:spPr>
      </p:pic>
      <p:pic>
        <p:nvPicPr>
          <p:cNvPr id="10" name="図 9">
            <a:extLst>
              <a:ext uri="{FF2B5EF4-FFF2-40B4-BE49-F238E27FC236}">
                <a16:creationId xmlns:a16="http://schemas.microsoft.com/office/drawing/2014/main" id="{C0226590-F776-B0D7-2EAC-4705ECDFC5E0}"/>
              </a:ext>
            </a:extLst>
          </p:cNvPr>
          <p:cNvPicPr>
            <a:picLocks noChangeAspect="1"/>
          </p:cNvPicPr>
          <p:nvPr/>
        </p:nvPicPr>
        <p:blipFill>
          <a:blip r:embed="rId3"/>
          <a:stretch>
            <a:fillRect/>
          </a:stretch>
        </p:blipFill>
        <p:spPr>
          <a:xfrm>
            <a:off x="8865248" y="4889973"/>
            <a:ext cx="3074850" cy="927137"/>
          </a:xfrm>
          <a:prstGeom prst="rect">
            <a:avLst/>
          </a:prstGeom>
          <a:ln w="3175">
            <a:solidFill>
              <a:schemeClr val="tx1"/>
            </a:solidFill>
          </a:ln>
        </p:spPr>
      </p:pic>
      <p:pic>
        <p:nvPicPr>
          <p:cNvPr id="12" name="図 11">
            <a:extLst>
              <a:ext uri="{FF2B5EF4-FFF2-40B4-BE49-F238E27FC236}">
                <a16:creationId xmlns:a16="http://schemas.microsoft.com/office/drawing/2014/main" id="{3F543350-BC34-5E0C-60F4-1299E61D2D2C}"/>
              </a:ext>
            </a:extLst>
          </p:cNvPr>
          <p:cNvPicPr>
            <a:picLocks noChangeAspect="1"/>
          </p:cNvPicPr>
          <p:nvPr/>
        </p:nvPicPr>
        <p:blipFill>
          <a:blip r:embed="rId4"/>
          <a:stretch>
            <a:fillRect/>
          </a:stretch>
        </p:blipFill>
        <p:spPr>
          <a:xfrm>
            <a:off x="8737600" y="1222880"/>
            <a:ext cx="3328285" cy="1023293"/>
          </a:xfrm>
          <a:prstGeom prst="rect">
            <a:avLst/>
          </a:prstGeom>
          <a:ln w="3175">
            <a:solidFill>
              <a:schemeClr val="tx1"/>
            </a:solidFill>
          </a:ln>
        </p:spPr>
      </p:pic>
      <p:pic>
        <p:nvPicPr>
          <p:cNvPr id="14" name="図 13">
            <a:extLst>
              <a:ext uri="{FF2B5EF4-FFF2-40B4-BE49-F238E27FC236}">
                <a16:creationId xmlns:a16="http://schemas.microsoft.com/office/drawing/2014/main" id="{C3FB0BF8-001D-AEC2-DFB7-A2403ABA260E}"/>
              </a:ext>
            </a:extLst>
          </p:cNvPr>
          <p:cNvPicPr>
            <a:picLocks noChangeAspect="1"/>
          </p:cNvPicPr>
          <p:nvPr/>
        </p:nvPicPr>
        <p:blipFill>
          <a:blip r:embed="rId5"/>
          <a:stretch>
            <a:fillRect/>
          </a:stretch>
        </p:blipFill>
        <p:spPr>
          <a:xfrm>
            <a:off x="100761" y="4784859"/>
            <a:ext cx="3786071" cy="1137364"/>
          </a:xfrm>
          <a:prstGeom prst="rect">
            <a:avLst/>
          </a:prstGeom>
          <a:ln w="3175">
            <a:solidFill>
              <a:schemeClr val="tx1"/>
            </a:solidFill>
          </a:ln>
        </p:spPr>
      </p:pic>
      <p:pic>
        <p:nvPicPr>
          <p:cNvPr id="16" name="図 15">
            <a:extLst>
              <a:ext uri="{FF2B5EF4-FFF2-40B4-BE49-F238E27FC236}">
                <a16:creationId xmlns:a16="http://schemas.microsoft.com/office/drawing/2014/main" id="{3445DA63-17AC-D634-F9EF-E4DCC36A2A83}"/>
              </a:ext>
            </a:extLst>
          </p:cNvPr>
          <p:cNvPicPr>
            <a:picLocks noChangeAspect="1"/>
          </p:cNvPicPr>
          <p:nvPr/>
        </p:nvPicPr>
        <p:blipFill>
          <a:blip r:embed="rId6"/>
          <a:stretch>
            <a:fillRect/>
          </a:stretch>
        </p:blipFill>
        <p:spPr>
          <a:xfrm>
            <a:off x="0" y="2967184"/>
            <a:ext cx="3824970" cy="1137364"/>
          </a:xfrm>
          <a:prstGeom prst="rect">
            <a:avLst/>
          </a:prstGeom>
          <a:ln w="3175">
            <a:solidFill>
              <a:schemeClr val="tx1"/>
            </a:solidFill>
          </a:ln>
        </p:spPr>
      </p:pic>
      <p:pic>
        <p:nvPicPr>
          <p:cNvPr id="18" name="図 17">
            <a:extLst>
              <a:ext uri="{FF2B5EF4-FFF2-40B4-BE49-F238E27FC236}">
                <a16:creationId xmlns:a16="http://schemas.microsoft.com/office/drawing/2014/main" id="{ABD8292B-00B7-4A93-C9AA-2F9DD1CA7B29}"/>
              </a:ext>
            </a:extLst>
          </p:cNvPr>
          <p:cNvPicPr>
            <a:picLocks noChangeAspect="1"/>
          </p:cNvPicPr>
          <p:nvPr/>
        </p:nvPicPr>
        <p:blipFill>
          <a:blip r:embed="rId7"/>
          <a:stretch>
            <a:fillRect/>
          </a:stretch>
        </p:blipFill>
        <p:spPr>
          <a:xfrm>
            <a:off x="8810773" y="3007732"/>
            <a:ext cx="3232151" cy="1002397"/>
          </a:xfrm>
          <a:prstGeom prst="rect">
            <a:avLst/>
          </a:prstGeom>
          <a:ln w="3175">
            <a:solidFill>
              <a:schemeClr val="tx1"/>
            </a:solidFill>
          </a:ln>
        </p:spPr>
      </p:pic>
      <p:pic>
        <p:nvPicPr>
          <p:cNvPr id="6" name="図 5">
            <a:extLst>
              <a:ext uri="{FF2B5EF4-FFF2-40B4-BE49-F238E27FC236}">
                <a16:creationId xmlns:a16="http://schemas.microsoft.com/office/drawing/2014/main" id="{4DB809CE-1E0F-F00B-12CA-70D608AABE2B}"/>
              </a:ext>
            </a:extLst>
          </p:cNvPr>
          <p:cNvPicPr>
            <a:picLocks noChangeAspect="1"/>
          </p:cNvPicPr>
          <p:nvPr/>
        </p:nvPicPr>
        <p:blipFill>
          <a:blip r:embed="rId8"/>
          <a:stretch>
            <a:fillRect/>
          </a:stretch>
        </p:blipFill>
        <p:spPr>
          <a:xfrm>
            <a:off x="4012876" y="2183016"/>
            <a:ext cx="4602604" cy="2969711"/>
          </a:xfrm>
          <a:prstGeom prst="rect">
            <a:avLst/>
          </a:prstGeom>
          <a:ln w="19050">
            <a:solidFill>
              <a:schemeClr val="tx1"/>
            </a:solidFill>
          </a:ln>
        </p:spPr>
      </p:pic>
      <p:sp>
        <p:nvSpPr>
          <p:cNvPr id="20" name="テキスト ボックス 19">
            <a:extLst>
              <a:ext uri="{FF2B5EF4-FFF2-40B4-BE49-F238E27FC236}">
                <a16:creationId xmlns:a16="http://schemas.microsoft.com/office/drawing/2014/main" id="{DC596FA9-5348-9626-8C0D-0AFF50DDB252}"/>
              </a:ext>
            </a:extLst>
          </p:cNvPr>
          <p:cNvSpPr txBox="1"/>
          <p:nvPr/>
        </p:nvSpPr>
        <p:spPr>
          <a:xfrm>
            <a:off x="126115" y="527390"/>
            <a:ext cx="11940097" cy="523220"/>
          </a:xfrm>
          <a:prstGeom prst="rect">
            <a:avLst/>
          </a:prstGeom>
          <a:noFill/>
        </p:spPr>
        <p:txBody>
          <a:bodyPr wrap="square">
            <a:spAutoFit/>
          </a:bodyPr>
          <a:lstStyle>
            <a:defPPr marR="0" lvl="0" algn="l" rtl="0">
              <a:lnSpc>
                <a:spcPct val="100000"/>
              </a:lnSpc>
              <a:spcBef>
                <a:spcPts val="0"/>
              </a:spcBef>
              <a:spcAft>
                <a:spcPts val="0"/>
              </a:spcAft>
            </a:defPPr>
            <a:lvl1pPr algn="ctr">
              <a:defRPr sz="2000" b="1"/>
            </a:lvl1pPr>
          </a:lstStyle>
          <a:p>
            <a:pPr algn="l"/>
            <a:r>
              <a:rPr lang="ja-JP" altLang="en-US" sz="1400" dirty="0">
                <a:latin typeface="Meiryo UI" panose="020B0604030504040204" pitchFamily="50" charset="-128"/>
                <a:ea typeface="Meiryo UI" panose="020B0604030504040204" pitchFamily="50" charset="-128"/>
              </a:rPr>
              <a:t>豊かな緑に囲まれた第一生命グラウンド（</a:t>
            </a:r>
            <a:r>
              <a:rPr lang="en-US" altLang="ja-JP" sz="1400" dirty="0">
                <a:latin typeface="Meiryo UI" panose="020B0604030504040204" pitchFamily="50" charset="-128"/>
                <a:ea typeface="Meiryo UI" panose="020B0604030504040204" pitchFamily="50" charset="-128"/>
              </a:rPr>
              <a:t>9ha</a:t>
            </a:r>
            <a:r>
              <a:rPr lang="ja-JP" altLang="en-US" sz="1400" dirty="0">
                <a:latin typeface="Meiryo UI" panose="020B0604030504040204" pitchFamily="50" charset="-128"/>
                <a:ea typeface="Meiryo UI" panose="020B0604030504040204" pitchFamily="50" charset="-128"/>
              </a:rPr>
              <a:t>、東京ドーム約</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個分）の敷地</a:t>
            </a:r>
            <a:endParaRPr lang="en-US" altLang="ja-JP" sz="1400" dirty="0">
              <a:latin typeface="Meiryo UI" panose="020B0604030504040204" pitchFamily="50" charset="-128"/>
              <a:ea typeface="Meiryo UI" panose="020B0604030504040204" pitchFamily="50" charset="-128"/>
            </a:endParaRPr>
          </a:p>
          <a:p>
            <a:pPr algn="l"/>
            <a:r>
              <a:rPr lang="ja-JP" altLang="en-US" sz="1400" dirty="0">
                <a:latin typeface="Meiryo UI" panose="020B0604030504040204" pitchFamily="50" charset="-128"/>
                <a:ea typeface="Meiryo UI" panose="020B0604030504040204" pitchFamily="50" charset="-128"/>
              </a:rPr>
              <a:t>スポーツ施設、ファミリー向け分譲マンション、クリニックモール、学生向け住宅、サービス付き高齢者向け住宅、地域コミュニティ施設等を配置。</a:t>
            </a:r>
          </a:p>
        </p:txBody>
      </p:sp>
      <p:sp>
        <p:nvSpPr>
          <p:cNvPr id="21" name="タイトル 1">
            <a:extLst>
              <a:ext uri="{FF2B5EF4-FFF2-40B4-BE49-F238E27FC236}">
                <a16:creationId xmlns:a16="http://schemas.microsoft.com/office/drawing/2014/main" id="{543B2ABC-9287-CDEB-316D-BF96B531A0D4}"/>
              </a:ext>
            </a:extLst>
          </p:cNvPr>
          <p:cNvSpPr>
            <a:spLocks noGrp="1"/>
          </p:cNvSpPr>
          <p:nvPr>
            <p:ph type="title"/>
          </p:nvPr>
        </p:nvSpPr>
        <p:spPr>
          <a:xfrm>
            <a:off x="0" y="0"/>
            <a:ext cx="10177131" cy="447675"/>
          </a:xfrm>
        </p:spPr>
        <p:txBody>
          <a:bodyPr/>
          <a:lstStyle/>
          <a:p>
            <a:r>
              <a:rPr kumimoji="1" lang="en-US" altLang="ja-JP" sz="2000">
                <a:latin typeface="Meiryo UI" panose="020B0604030504040204" pitchFamily="50" charset="-128"/>
                <a:ea typeface="Meiryo UI" panose="020B0604030504040204" pitchFamily="50" charset="-128"/>
              </a:rPr>
              <a:t>SETAGAYA Qs-GARDEN</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53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B9EDD90-6F8F-28EE-B535-A4BA3C6A95BB}"/>
            </a:ext>
          </a:extLst>
        </p:cNvPr>
        <p:cNvGrpSpPr/>
        <p:nvPr/>
      </p:nvGrpSpPr>
      <p:grpSpPr>
        <a:xfrm>
          <a:off x="0" y="0"/>
          <a:ext cx="0" cy="0"/>
          <a:chOff x="0" y="0"/>
          <a:chExt cx="0" cy="0"/>
        </a:xfrm>
      </p:grpSpPr>
      <p:sp>
        <p:nvSpPr>
          <p:cNvPr id="60" name="Google Shape;60;p2">
            <a:extLst>
              <a:ext uri="{FF2B5EF4-FFF2-40B4-BE49-F238E27FC236}">
                <a16:creationId xmlns:a16="http://schemas.microsoft.com/office/drawing/2014/main" id="{D0C75D83-809B-DAFD-D2C0-43FBC5FB6DD0}"/>
              </a:ext>
            </a:extLst>
          </p:cNvPr>
          <p:cNvSpPr txBox="1">
            <a:spLocks noGrp="1"/>
          </p:cNvSpPr>
          <p:nvPr>
            <p:ph type="body" idx="1"/>
          </p:nvPr>
        </p:nvSpPr>
        <p:spPr>
          <a:xfrm>
            <a:off x="323995" y="261382"/>
            <a:ext cx="11510085" cy="2872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0253F"/>
              </a:buClr>
              <a:buSzPts val="2300"/>
              <a:buNone/>
            </a:pPr>
            <a:r>
              <a:rPr lang="ja-JP" dirty="0"/>
              <a:t>ビジネスモデルコア（顧客：</a:t>
            </a:r>
            <a:r>
              <a:rPr lang="ja-JP" altLang="en-US" dirty="0"/>
              <a:t>個人アスリート</a:t>
            </a:r>
            <a:r>
              <a:rPr lang="ja-JP" dirty="0"/>
              <a:t>）</a:t>
            </a:r>
            <a:endParaRPr dirty="0"/>
          </a:p>
        </p:txBody>
      </p:sp>
      <p:sp>
        <p:nvSpPr>
          <p:cNvPr id="61" name="Google Shape;61;p2">
            <a:extLst>
              <a:ext uri="{FF2B5EF4-FFF2-40B4-BE49-F238E27FC236}">
                <a16:creationId xmlns:a16="http://schemas.microsoft.com/office/drawing/2014/main" id="{89475294-2468-DF2D-F0FC-7ECA27AEBF0E}"/>
              </a:ext>
            </a:extLst>
          </p:cNvPr>
          <p:cNvSpPr txBox="1">
            <a:spLocks noGrp="1"/>
          </p:cNvSpPr>
          <p:nvPr>
            <p:ph type="body" idx="2"/>
          </p:nvPr>
        </p:nvSpPr>
        <p:spPr>
          <a:xfrm>
            <a:off x="734529" y="1669402"/>
            <a:ext cx="4570716" cy="59440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①成長のボトルネックを正しく特定し、自分に必要な改善を明確にできる</a:t>
            </a:r>
          </a:p>
          <a:p>
            <a:pPr marL="0" lvl="0" indent="0" algn="l" rtl="0">
              <a:spcBef>
                <a:spcPts val="0"/>
              </a:spcBef>
              <a:spcAft>
                <a:spcPts val="0"/>
              </a:spcAft>
              <a:buClr>
                <a:srgbClr val="0E0E3A"/>
              </a:buClr>
              <a:buSzPts val="1000"/>
              <a:buNone/>
            </a:pPr>
            <a:r>
              <a:rPr lang="ja-JP" altLang="en-US" dirty="0"/>
              <a:t>②不安・怪我・不調による悪循環から抜け出し、自信を持ってプレーできる</a:t>
            </a:r>
          </a:p>
          <a:p>
            <a:pPr marL="0" lvl="0" indent="0" algn="l" rtl="0">
              <a:spcBef>
                <a:spcPts val="0"/>
              </a:spcBef>
              <a:spcAft>
                <a:spcPts val="0"/>
              </a:spcAft>
              <a:buClr>
                <a:srgbClr val="0E0E3A"/>
              </a:buClr>
              <a:buSzPts val="1000"/>
              <a:buNone/>
            </a:pPr>
            <a:r>
              <a:rPr lang="ja-JP" altLang="en-US" dirty="0"/>
              <a:t>③成長を科学的に実感できる</a:t>
            </a:r>
          </a:p>
        </p:txBody>
      </p:sp>
      <p:sp>
        <p:nvSpPr>
          <p:cNvPr id="62" name="Google Shape;62;p2">
            <a:extLst>
              <a:ext uri="{FF2B5EF4-FFF2-40B4-BE49-F238E27FC236}">
                <a16:creationId xmlns:a16="http://schemas.microsoft.com/office/drawing/2014/main" id="{ED0254DD-62DC-8BB2-38E5-77FD5DBD72E5}"/>
              </a:ext>
            </a:extLst>
          </p:cNvPr>
          <p:cNvSpPr txBox="1">
            <a:spLocks noGrp="1"/>
          </p:cNvSpPr>
          <p:nvPr>
            <p:ph type="body" idx="3"/>
          </p:nvPr>
        </p:nvSpPr>
        <p:spPr>
          <a:xfrm>
            <a:off x="734529" y="2509911"/>
            <a:ext cx="2679790" cy="1609327"/>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altLang="ja-JP" dirty="0"/>
              <a:t>SETAGAYA Sports Valley</a:t>
            </a:r>
            <a:r>
              <a:rPr lang="ja-JP" altLang="en-US" dirty="0"/>
              <a:t>は、トップアスリートだけでなく誰もが最先端のスポーツ科学とヘルスケアを体験できるイノベーション型スポーツ施設です。自社施設 </a:t>
            </a:r>
            <a:r>
              <a:rPr lang="en-US" altLang="ja-JP" dirty="0"/>
              <a:t>SETAGAYA QS-GARDEN</a:t>
            </a:r>
            <a:r>
              <a:rPr lang="ja-JP" altLang="en-US" dirty="0"/>
              <a:t>（天然芝グラウンド・ミーティングルーム） を活用し、測定・トレーニング・栄養指導を継続的に提供。スポット利用にとどまらず、部活動や個人に科学的支援を届け、怪我予防と成長実感を伴うハイパフォーマンスを実現します。</a:t>
            </a:r>
          </a:p>
        </p:txBody>
      </p:sp>
      <p:sp>
        <p:nvSpPr>
          <p:cNvPr id="63" name="Google Shape;63;p2">
            <a:extLst>
              <a:ext uri="{FF2B5EF4-FFF2-40B4-BE49-F238E27FC236}">
                <a16:creationId xmlns:a16="http://schemas.microsoft.com/office/drawing/2014/main" id="{678588CD-A5BE-073E-7906-BF4858BA01C8}"/>
              </a:ext>
            </a:extLst>
          </p:cNvPr>
          <p:cNvSpPr txBox="1">
            <a:spLocks noGrp="1"/>
          </p:cNvSpPr>
          <p:nvPr>
            <p:ph type="body" idx="4"/>
          </p:nvPr>
        </p:nvSpPr>
        <p:spPr>
          <a:xfrm>
            <a:off x="731521" y="4365345"/>
            <a:ext cx="4570716" cy="1138810"/>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①科学的測定＋包括データ収集</a:t>
            </a:r>
            <a:endParaRPr lang="en-US" altLang="ja-JP" dirty="0"/>
          </a:p>
          <a:p>
            <a:pPr marL="171450" lvl="0" indent="-107950" algn="l" rtl="0">
              <a:spcBef>
                <a:spcPts val="0"/>
              </a:spcBef>
              <a:spcAft>
                <a:spcPts val="0"/>
              </a:spcAft>
              <a:buClr>
                <a:srgbClr val="0E0E3A"/>
              </a:buClr>
              <a:buSzPts val="1000"/>
              <a:buFont typeface="Arial"/>
              <a:buNone/>
            </a:pPr>
            <a:r>
              <a:rPr lang="ja-JP" altLang="en-US" dirty="0"/>
              <a:t>姿勢・動作・筋力などを簡易測定</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 個別トレーニング＆予防プランの提示</a:t>
            </a:r>
            <a:endParaRPr lang="en-US" altLang="ja-JP" dirty="0"/>
          </a:p>
          <a:p>
            <a:pPr marL="171450" lvl="0" indent="-107950" algn="l" rtl="0">
              <a:spcBef>
                <a:spcPts val="0"/>
              </a:spcBef>
              <a:spcAft>
                <a:spcPts val="0"/>
              </a:spcAft>
              <a:buClr>
                <a:srgbClr val="0E0E3A"/>
              </a:buClr>
              <a:buSzPts val="1000"/>
              <a:buFont typeface="Arial"/>
              <a:buNone/>
            </a:pPr>
            <a:r>
              <a:rPr lang="ja-JP" altLang="en-US" dirty="0"/>
              <a:t>測定結果に基づき、個人に最適化されたトレーニングメニューを提案</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③成長の可視化ダッシュボード</a:t>
            </a:r>
            <a:endParaRPr lang="en-US" altLang="ja-JP" dirty="0"/>
          </a:p>
          <a:p>
            <a:pPr marL="171450" lvl="0" indent="-107950" algn="l" rtl="0">
              <a:spcBef>
                <a:spcPts val="0"/>
              </a:spcBef>
              <a:spcAft>
                <a:spcPts val="0"/>
              </a:spcAft>
              <a:buClr>
                <a:srgbClr val="0E0E3A"/>
              </a:buClr>
              <a:buSzPts val="1000"/>
              <a:buFont typeface="Arial"/>
              <a:buNone/>
            </a:pPr>
            <a:r>
              <a:rPr lang="ja-JP" altLang="en-US" dirty="0"/>
              <a:t>トレーニング・測定・栄養指導の記録を蓄積し、グラフで成長を見える化</a:t>
            </a:r>
            <a:endParaRPr dirty="0"/>
          </a:p>
        </p:txBody>
      </p:sp>
      <p:sp>
        <p:nvSpPr>
          <p:cNvPr id="64" name="Google Shape;64;p2">
            <a:extLst>
              <a:ext uri="{FF2B5EF4-FFF2-40B4-BE49-F238E27FC236}">
                <a16:creationId xmlns:a16="http://schemas.microsoft.com/office/drawing/2014/main" id="{61CE8187-DD4E-08B5-A4D1-5637E67683EF}"/>
              </a:ext>
            </a:extLst>
          </p:cNvPr>
          <p:cNvSpPr txBox="1">
            <a:spLocks noGrp="1"/>
          </p:cNvSpPr>
          <p:nvPr>
            <p:ph type="body" idx="5"/>
          </p:nvPr>
        </p:nvSpPr>
        <p:spPr>
          <a:xfrm>
            <a:off x="5399220" y="1607298"/>
            <a:ext cx="6171861" cy="3559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・中高時代全国大会出場経験あり。地方出身</a:t>
            </a:r>
          </a:p>
          <a:p>
            <a:pPr marL="0" lvl="0" indent="0" algn="l" rtl="0">
              <a:spcBef>
                <a:spcPts val="0"/>
              </a:spcBef>
              <a:spcAft>
                <a:spcPts val="0"/>
              </a:spcAft>
              <a:buClr>
                <a:srgbClr val="0E0E3A"/>
              </a:buClr>
              <a:buSzPts val="1000"/>
              <a:buNone/>
            </a:pPr>
            <a:r>
              <a:rPr lang="ja-JP" altLang="en-US" dirty="0"/>
              <a:t>・プロサッカー選手志望、親元を離れて東京の強豪大学へ入学・一人暮らし</a:t>
            </a:r>
            <a:endParaRPr lang="en-US" altLang="ja-JP" dirty="0"/>
          </a:p>
          <a:p>
            <a:pPr marL="0" lvl="0" indent="0" algn="l" rtl="0">
              <a:spcBef>
                <a:spcPts val="0"/>
              </a:spcBef>
              <a:spcAft>
                <a:spcPts val="0"/>
              </a:spcAft>
              <a:buClr>
                <a:srgbClr val="0E0E3A"/>
              </a:buClr>
              <a:buSzPts val="1000"/>
              <a:buNone/>
            </a:pPr>
            <a:r>
              <a:rPr lang="ja-JP" altLang="en-US" dirty="0"/>
              <a:t>・度重なる怪我で大学ではトップチームで活躍ができていない</a:t>
            </a:r>
          </a:p>
          <a:p>
            <a:pPr marL="0" lvl="0" indent="0" algn="l" rtl="0">
              <a:spcBef>
                <a:spcPts val="0"/>
              </a:spcBef>
              <a:spcAft>
                <a:spcPts val="0"/>
              </a:spcAft>
              <a:buClr>
                <a:srgbClr val="0E0E3A"/>
              </a:buClr>
              <a:buSzPts val="1000"/>
              <a:buNone/>
            </a:pPr>
            <a:endParaRPr lang="en-US" altLang="ja-JP" dirty="0"/>
          </a:p>
          <a:p>
            <a:pPr marL="0" lvl="0" indent="0" algn="l" rtl="0">
              <a:spcBef>
                <a:spcPts val="0"/>
              </a:spcBef>
              <a:spcAft>
                <a:spcPts val="0"/>
              </a:spcAft>
              <a:buClr>
                <a:srgbClr val="0E0E3A"/>
              </a:buClr>
              <a:buSzPts val="1000"/>
              <a:buNone/>
            </a:pPr>
            <a:endParaRPr lang="ja-JP" altLang="en-US" dirty="0"/>
          </a:p>
        </p:txBody>
      </p:sp>
      <p:sp>
        <p:nvSpPr>
          <p:cNvPr id="65" name="Google Shape;65;p2">
            <a:extLst>
              <a:ext uri="{FF2B5EF4-FFF2-40B4-BE49-F238E27FC236}">
                <a16:creationId xmlns:a16="http://schemas.microsoft.com/office/drawing/2014/main" id="{6B6C0AEA-4E90-0BEC-C1A5-70B4740D5E91}"/>
              </a:ext>
            </a:extLst>
          </p:cNvPr>
          <p:cNvSpPr txBox="1">
            <a:spLocks noGrp="1"/>
          </p:cNvSpPr>
          <p:nvPr>
            <p:ph type="body" idx="6"/>
          </p:nvPr>
        </p:nvSpPr>
        <p:spPr>
          <a:xfrm>
            <a:off x="5399218" y="2258955"/>
            <a:ext cx="6171861" cy="36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「怪我が続く原因がわからないまま、治っても再発し、成長の機会を失った」</a:t>
            </a:r>
          </a:p>
          <a:p>
            <a:pPr marL="0" lvl="0" indent="0" algn="l" rtl="0">
              <a:spcBef>
                <a:spcPts val="0"/>
              </a:spcBef>
              <a:spcAft>
                <a:spcPts val="0"/>
              </a:spcAft>
              <a:buClr>
                <a:srgbClr val="0E0E3A"/>
              </a:buClr>
              <a:buSzPts val="1000"/>
              <a:buNone/>
            </a:pPr>
            <a:r>
              <a:rPr lang="ja-JP" altLang="en-US" dirty="0"/>
              <a:t>「自分がなぜ伸びないのか、何が弱点なのか、どうすれば改善できるのかが分からない状態」</a:t>
            </a:r>
          </a:p>
        </p:txBody>
      </p:sp>
      <p:sp>
        <p:nvSpPr>
          <p:cNvPr id="66" name="Google Shape;66;p2">
            <a:extLst>
              <a:ext uri="{FF2B5EF4-FFF2-40B4-BE49-F238E27FC236}">
                <a16:creationId xmlns:a16="http://schemas.microsoft.com/office/drawing/2014/main" id="{55EC21DA-DA90-AC2D-2125-2D8802C986F7}"/>
              </a:ext>
            </a:extLst>
          </p:cNvPr>
          <p:cNvSpPr txBox="1">
            <a:spLocks noGrp="1"/>
          </p:cNvSpPr>
          <p:nvPr>
            <p:ph type="body" idx="7"/>
          </p:nvPr>
        </p:nvSpPr>
        <p:spPr>
          <a:xfrm>
            <a:off x="5399219" y="2823873"/>
            <a:ext cx="6171861" cy="368248"/>
          </a:xfrm>
          <a:prstGeom prst="rect">
            <a:avLst/>
          </a:prstGeom>
          <a:noFill/>
          <a:ln>
            <a:noFill/>
          </a:ln>
        </p:spPr>
        <p:txBody>
          <a:bodyPr spcFirstLastPara="1" wrap="square" lIns="91425" tIns="45700" rIns="91425" bIns="45700" anchor="t" anchorCtr="0">
            <a:noAutofit/>
          </a:bodyPr>
          <a:lstStyle/>
          <a:p>
            <a:pPr marL="0" lvl="0" indent="0">
              <a:spcBef>
                <a:spcPts val="0"/>
              </a:spcBef>
            </a:pPr>
            <a:r>
              <a:rPr lang="ja-JP" altLang="en-US" dirty="0"/>
              <a:t>東京都人口 </a:t>
            </a:r>
            <a:r>
              <a:rPr lang="en-US" altLang="ja-JP" dirty="0"/>
              <a:t>1400</a:t>
            </a:r>
            <a:r>
              <a:rPr lang="ja-JP" altLang="en-US" dirty="0"/>
              <a:t>万人</a:t>
            </a:r>
            <a:r>
              <a:rPr lang="en-US" altLang="ja-JP" dirty="0"/>
              <a:t>× </a:t>
            </a:r>
            <a:r>
              <a:rPr lang="ja-JP" altLang="en-US" dirty="0"/>
              <a:t>中高大比率 </a:t>
            </a:r>
            <a:r>
              <a:rPr lang="en-US" altLang="ja-JP" dirty="0"/>
              <a:t>8%×</a:t>
            </a:r>
            <a:r>
              <a:rPr lang="ja-JP" altLang="en-US" dirty="0"/>
              <a:t>私立割合</a:t>
            </a:r>
            <a:r>
              <a:rPr lang="en-US" altLang="ja-JP" dirty="0"/>
              <a:t>50%× </a:t>
            </a:r>
            <a:r>
              <a:rPr lang="ja-JP" altLang="en-US" dirty="0"/>
              <a:t>サッカー部率</a:t>
            </a:r>
            <a:r>
              <a:rPr lang="en-US" altLang="ja-JP" dirty="0"/>
              <a:t>10%×</a:t>
            </a:r>
            <a:r>
              <a:rPr lang="ja-JP" altLang="en-US" dirty="0"/>
              <a:t>都大会進出率</a:t>
            </a:r>
            <a:r>
              <a:rPr lang="en-US" altLang="ja-JP" dirty="0"/>
              <a:t>10%</a:t>
            </a:r>
          </a:p>
          <a:p>
            <a:pPr marL="0" lvl="0" indent="0">
              <a:spcBef>
                <a:spcPts val="0"/>
              </a:spcBef>
            </a:pPr>
            <a:r>
              <a:rPr lang="en-US" altLang="ja-JP" dirty="0"/>
              <a:t>×</a:t>
            </a:r>
            <a:r>
              <a:rPr lang="ja-JP" altLang="en-US" dirty="0"/>
              <a:t>設備・スタッフ不十分率</a:t>
            </a:r>
            <a:r>
              <a:rPr lang="en-US" altLang="ja-JP" dirty="0"/>
              <a:t>80%=4500</a:t>
            </a:r>
            <a:r>
              <a:rPr lang="ja-JP" altLang="en-US" dirty="0"/>
              <a:t>人</a:t>
            </a:r>
          </a:p>
        </p:txBody>
      </p:sp>
      <p:sp>
        <p:nvSpPr>
          <p:cNvPr id="67" name="Google Shape;67;p2">
            <a:extLst>
              <a:ext uri="{FF2B5EF4-FFF2-40B4-BE49-F238E27FC236}">
                <a16:creationId xmlns:a16="http://schemas.microsoft.com/office/drawing/2014/main" id="{8B0B5E6C-7AED-7595-5573-28173653E8A0}"/>
              </a:ext>
            </a:extLst>
          </p:cNvPr>
          <p:cNvSpPr txBox="1">
            <a:spLocks noGrp="1"/>
          </p:cNvSpPr>
          <p:nvPr>
            <p:ph type="body" idx="8"/>
          </p:nvPr>
        </p:nvSpPr>
        <p:spPr>
          <a:xfrm>
            <a:off x="5396212" y="3666479"/>
            <a:ext cx="3132644" cy="816744"/>
          </a:xfrm>
          <a:prstGeom prst="rect">
            <a:avLst/>
          </a:prstGeom>
          <a:noFill/>
          <a:ln>
            <a:noFill/>
          </a:ln>
        </p:spPr>
        <p:txBody>
          <a:bodyPr spcFirstLastPara="1" wrap="square" lIns="91425" tIns="45700" rIns="91425" bIns="45700" anchor="t" anchorCtr="0">
            <a:noAutofit/>
          </a:bodyPr>
          <a:lstStyle/>
          <a:p>
            <a:pPr marL="171450" lvl="0" indent="-107950">
              <a:spcBef>
                <a:spcPts val="0"/>
              </a:spcBef>
              <a:buNone/>
            </a:pPr>
            <a:r>
              <a:rPr lang="ja-JP" altLang="en-US" dirty="0"/>
              <a:t>①成長のボトルネックを正しく特定し、自分に必要な改善を明確にしたい</a:t>
            </a:r>
            <a:endParaRPr lang="en-US" altLang="ja-JP" dirty="0"/>
          </a:p>
          <a:p>
            <a:pPr marL="171450" lvl="0" indent="-107950">
              <a:spcBef>
                <a:spcPts val="0"/>
              </a:spcBef>
              <a:buNone/>
            </a:pPr>
            <a:r>
              <a:rPr lang="ja-JP" altLang="en-US" dirty="0"/>
              <a:t>②不安・怪我・不調による悪循環から抜け出し、自信を持ってプレーしたい</a:t>
            </a:r>
            <a:endParaRPr lang="en-US" altLang="ja-JP" dirty="0"/>
          </a:p>
        </p:txBody>
      </p:sp>
      <p:sp>
        <p:nvSpPr>
          <p:cNvPr id="68" name="Google Shape;68;p2">
            <a:extLst>
              <a:ext uri="{FF2B5EF4-FFF2-40B4-BE49-F238E27FC236}">
                <a16:creationId xmlns:a16="http://schemas.microsoft.com/office/drawing/2014/main" id="{8CD20439-9799-0E75-5F61-46ABA2D9D360}"/>
              </a:ext>
            </a:extLst>
          </p:cNvPr>
          <p:cNvSpPr txBox="1">
            <a:spLocks noGrp="1"/>
          </p:cNvSpPr>
          <p:nvPr>
            <p:ph type="body" idx="9"/>
          </p:nvPr>
        </p:nvSpPr>
        <p:spPr>
          <a:xfrm>
            <a:off x="5396212" y="4635093"/>
            <a:ext cx="3026255" cy="833669"/>
          </a:xfrm>
          <a:prstGeom prst="rect">
            <a:avLst/>
          </a:prstGeom>
          <a:noFill/>
          <a:ln>
            <a:noFill/>
          </a:ln>
        </p:spPr>
        <p:txBody>
          <a:bodyPr spcFirstLastPara="1" wrap="square" lIns="91425" tIns="45700" rIns="91425" bIns="45700" anchor="t" anchorCtr="0">
            <a:noAutofit/>
          </a:bodyPr>
          <a:lstStyle/>
          <a:p>
            <a:pPr marL="628650" lvl="1" indent="-107950">
              <a:spcBef>
                <a:spcPts val="0"/>
              </a:spcBef>
              <a:buSzPts val="1000"/>
            </a:pPr>
            <a:r>
              <a:rPr lang="ja-JP" altLang="en-US" dirty="0"/>
              <a:t>①課題が見える化する仕組みがない</a:t>
            </a:r>
            <a:endParaRPr lang="en-US" altLang="ja-JP" dirty="0"/>
          </a:p>
          <a:p>
            <a:pPr marL="628650" lvl="1" indent="-107950">
              <a:spcBef>
                <a:spcPts val="0"/>
              </a:spcBef>
              <a:buSzPts val="1000"/>
            </a:pPr>
            <a:r>
              <a:rPr lang="ja-JP" altLang="en-US" dirty="0"/>
              <a:t>②部活動ではプレー以外（食事・睡眠・心理など）を支援する人材・スキルが不足している</a:t>
            </a:r>
          </a:p>
        </p:txBody>
      </p:sp>
      <p:sp>
        <p:nvSpPr>
          <p:cNvPr id="69" name="Google Shape;69;p2">
            <a:extLst>
              <a:ext uri="{FF2B5EF4-FFF2-40B4-BE49-F238E27FC236}">
                <a16:creationId xmlns:a16="http://schemas.microsoft.com/office/drawing/2014/main" id="{84EFE91E-FD21-B49D-86BF-6C5D187F5294}"/>
              </a:ext>
            </a:extLst>
          </p:cNvPr>
          <p:cNvSpPr txBox="1">
            <a:spLocks noGrp="1"/>
          </p:cNvSpPr>
          <p:nvPr>
            <p:ph type="body" idx="13"/>
          </p:nvPr>
        </p:nvSpPr>
        <p:spPr>
          <a:xfrm>
            <a:off x="8528856" y="3663125"/>
            <a:ext cx="3132644" cy="816743"/>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①安価な器具やジムを活用しながら、自身の経験でトレーニングをしている</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②競技以外（食事・睡眠・メンタルなど）は選手自身の自己管理に任されている</a:t>
            </a:r>
          </a:p>
        </p:txBody>
      </p:sp>
      <p:sp>
        <p:nvSpPr>
          <p:cNvPr id="70" name="Google Shape;70;p2">
            <a:extLst>
              <a:ext uri="{FF2B5EF4-FFF2-40B4-BE49-F238E27FC236}">
                <a16:creationId xmlns:a16="http://schemas.microsoft.com/office/drawing/2014/main" id="{57BBC6AE-99B3-7F05-F676-E3B9477838EA}"/>
              </a:ext>
            </a:extLst>
          </p:cNvPr>
          <p:cNvSpPr txBox="1">
            <a:spLocks noGrp="1"/>
          </p:cNvSpPr>
          <p:nvPr>
            <p:ph type="body" idx="14"/>
          </p:nvPr>
        </p:nvSpPr>
        <p:spPr>
          <a:xfrm>
            <a:off x="8528856" y="4636413"/>
            <a:ext cx="3039530" cy="833669"/>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①自身のトレーニング方法に不安があり、非科学的な練習で成長が見えない。</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②怪我やプレー以外の要因で競技力が伸び悩み、改善方法が分からない</a:t>
            </a:r>
          </a:p>
        </p:txBody>
      </p:sp>
      <p:sp>
        <p:nvSpPr>
          <p:cNvPr id="71" name="Google Shape;71;p2">
            <a:extLst>
              <a:ext uri="{FF2B5EF4-FFF2-40B4-BE49-F238E27FC236}">
                <a16:creationId xmlns:a16="http://schemas.microsoft.com/office/drawing/2014/main" id="{6F539582-612F-4440-7B4C-A1985E87965E}"/>
              </a:ext>
            </a:extLst>
          </p:cNvPr>
          <p:cNvSpPr txBox="1">
            <a:spLocks noGrp="1"/>
          </p:cNvSpPr>
          <p:nvPr>
            <p:ph type="body" idx="15"/>
          </p:nvPr>
        </p:nvSpPr>
        <p:spPr>
          <a:xfrm>
            <a:off x="1546170" y="5656025"/>
            <a:ext cx="10024910" cy="42436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E0E3A"/>
              </a:buClr>
              <a:buSzPts val="1000"/>
            </a:pPr>
            <a:r>
              <a:rPr lang="ja-JP" altLang="en-US" dirty="0"/>
              <a:t>原価：ほぼゼロ（施設維持＝自社リソース、測定機器＝広告を対価に無償レンタル）</a:t>
            </a:r>
            <a:r>
              <a:rPr lang="en-US" altLang="ja-JP" dirty="0"/>
              <a:t> </a:t>
            </a:r>
            <a:r>
              <a:rPr lang="ja-JP" altLang="en-US" dirty="0"/>
              <a:t>現在の対策コスト：</a:t>
            </a:r>
            <a:r>
              <a:rPr lang="en-US" altLang="ja-JP" dirty="0"/>
              <a:t>- </a:t>
            </a:r>
            <a:r>
              <a:rPr lang="ja-JP" altLang="en-US" dirty="0"/>
              <a:t>パーソナルジム／自主トレ：月</a:t>
            </a:r>
            <a:r>
              <a:rPr lang="en-US" altLang="ja-JP" dirty="0"/>
              <a:t>20,000</a:t>
            </a:r>
            <a:r>
              <a:rPr lang="ja-JP" altLang="en-US" dirty="0"/>
              <a:t>円前後、</a:t>
            </a:r>
            <a:endParaRPr lang="en-US" altLang="ja-JP" dirty="0"/>
          </a:p>
          <a:p>
            <a:pPr marL="0" lvl="0" indent="0" algn="l" rtl="0">
              <a:spcBef>
                <a:spcPts val="0"/>
              </a:spcBef>
              <a:spcAft>
                <a:spcPts val="0"/>
              </a:spcAft>
              <a:buClr>
                <a:srgbClr val="0E0E3A"/>
              </a:buClr>
              <a:buSzPts val="1000"/>
            </a:pPr>
            <a:r>
              <a:rPr lang="ja-JP" altLang="en-US" dirty="0"/>
              <a:t>プロテイン・サプリ購入：月</a:t>
            </a:r>
            <a:r>
              <a:rPr lang="en-US" altLang="ja-JP" dirty="0"/>
              <a:t>5,000〜10,000</a:t>
            </a:r>
            <a:r>
              <a:rPr lang="ja-JP" altLang="en-US" dirty="0"/>
              <a:t>円、怪我による通院：月</a:t>
            </a:r>
            <a:r>
              <a:rPr lang="en-US" altLang="ja-JP" dirty="0"/>
              <a:t>3,000〜5,000</a:t>
            </a:r>
            <a:r>
              <a:rPr lang="ja-JP" altLang="en-US" dirty="0"/>
              <a:t>円</a:t>
            </a:r>
            <a:r>
              <a:rPr lang="en-US" altLang="ja-JP" dirty="0"/>
              <a:t> </a:t>
            </a:r>
            <a:r>
              <a:rPr lang="ja-JP" altLang="en-US" dirty="0"/>
              <a:t>精神的コスト：怪我や不調の不安　合計：月</a:t>
            </a:r>
            <a:r>
              <a:rPr lang="en-US" altLang="ja-JP" dirty="0"/>
              <a:t>28,000〜35,000</a:t>
            </a:r>
            <a:r>
              <a:rPr lang="ja-JP" altLang="en-US" dirty="0"/>
              <a:t>円＋精神的負</a:t>
            </a:r>
            <a:endParaRPr lang="en-US" altLang="ja-JP" dirty="0"/>
          </a:p>
          <a:p>
            <a:pPr marL="0" lvl="0" indent="0" algn="l" rtl="0">
              <a:spcBef>
                <a:spcPts val="0"/>
              </a:spcBef>
              <a:spcAft>
                <a:spcPts val="0"/>
              </a:spcAft>
              <a:buClr>
                <a:srgbClr val="0E0E3A"/>
              </a:buClr>
              <a:buSzPts val="1000"/>
            </a:pPr>
            <a:r>
              <a:rPr lang="en-US" altLang="ja-JP" dirty="0"/>
              <a:t>SETAGAYA Sports Valley</a:t>
            </a:r>
            <a:r>
              <a:rPr lang="ja-JP" altLang="en-US" dirty="0"/>
              <a:t>月額利用：</a:t>
            </a:r>
            <a:r>
              <a:rPr lang="en-US" altLang="ja-JP" dirty="0"/>
              <a:t>¥15,000〜¥20,000</a:t>
            </a:r>
            <a:r>
              <a:rPr lang="ja-JP" altLang="en-US" dirty="0"/>
              <a:t>　</a:t>
            </a:r>
            <a:r>
              <a:rPr lang="en-US" altLang="ja-JP" dirty="0"/>
              <a:t> </a:t>
            </a:r>
            <a:r>
              <a:rPr lang="ja-JP" altLang="en-US" dirty="0"/>
              <a:t>スポット利用：</a:t>
            </a:r>
            <a:r>
              <a:rPr lang="en-US" altLang="ja-JP" dirty="0"/>
              <a:t>1</a:t>
            </a:r>
            <a:r>
              <a:rPr lang="ja-JP" altLang="en-US" dirty="0"/>
              <a:t>回 </a:t>
            </a:r>
            <a:r>
              <a:rPr lang="en-US" altLang="ja-JP" dirty="0"/>
              <a:t>¥4,000〜¥6,000</a:t>
            </a:r>
          </a:p>
        </p:txBody>
      </p:sp>
      <p:pic>
        <p:nvPicPr>
          <p:cNvPr id="7" name="図プレースホルダー 6" descr="屋内, 天井, 持つ, 人 が含まれている画像&#10;&#10;AI 生成コンテンツは誤りを含む可能性があります。">
            <a:extLst>
              <a:ext uri="{FF2B5EF4-FFF2-40B4-BE49-F238E27FC236}">
                <a16:creationId xmlns:a16="http://schemas.microsoft.com/office/drawing/2014/main" id="{BB08A5F7-B08D-96E0-AE7A-622B2E614350}"/>
              </a:ext>
            </a:extLst>
          </p:cNvPr>
          <p:cNvPicPr>
            <a:picLocks noGrp="1" noChangeAspect="1"/>
          </p:cNvPicPr>
          <p:nvPr>
            <p:ph type="pic" idx="16"/>
          </p:nvPr>
        </p:nvPicPr>
        <p:blipFill>
          <a:blip r:embed="rId3" cstate="email">
            <a:extLst>
              <a:ext uri="{28A0092B-C50C-407E-A947-70E740481C1C}">
                <a14:useLocalDpi xmlns:a14="http://schemas.microsoft.com/office/drawing/2010/main"/>
              </a:ext>
            </a:extLst>
          </a:blip>
          <a:srcRect/>
          <a:stretch>
            <a:fillRect/>
          </a:stretch>
        </p:blipFill>
        <p:spPr>
          <a:xfrm>
            <a:off x="3489325" y="2509838"/>
            <a:ext cx="1658938" cy="1228725"/>
          </a:xfrm>
          <a:prstGeom prst="rect">
            <a:avLst/>
          </a:prstGeom>
          <a:noFill/>
          <a:ln>
            <a:noFill/>
          </a:ln>
        </p:spPr>
      </p:pic>
      <p:sp>
        <p:nvSpPr>
          <p:cNvPr id="4" name="図プレースホルダー 3">
            <a:extLst>
              <a:ext uri="{FF2B5EF4-FFF2-40B4-BE49-F238E27FC236}">
                <a16:creationId xmlns:a16="http://schemas.microsoft.com/office/drawing/2014/main" id="{BBFFB0D6-12FF-88C9-FB5E-F37B59768E29}"/>
              </a:ext>
            </a:extLst>
          </p:cNvPr>
          <p:cNvSpPr>
            <a:spLocks noGrp="1"/>
          </p:cNvSpPr>
          <p:nvPr>
            <p:ph type="pic" idx="17"/>
          </p:nvPr>
        </p:nvSpPr>
        <p:spPr/>
        <p:txBody>
          <a:bodyPr/>
          <a:lstStyle/>
          <a:p>
            <a:endParaRPr lang="ja-JP" altLang="en-US"/>
          </a:p>
        </p:txBody>
      </p:sp>
      <p:pic>
        <p:nvPicPr>
          <p:cNvPr id="5" name="図 4">
            <a:extLst>
              <a:ext uri="{FF2B5EF4-FFF2-40B4-BE49-F238E27FC236}">
                <a16:creationId xmlns:a16="http://schemas.microsoft.com/office/drawing/2014/main" id="{49384305-89D9-D2FC-4CC1-1039BBB8B761}"/>
              </a:ext>
            </a:extLst>
          </p:cNvPr>
          <p:cNvPicPr>
            <a:picLocks noChangeAspect="1"/>
          </p:cNvPicPr>
          <p:nvPr/>
        </p:nvPicPr>
        <p:blipFill>
          <a:blip r:embed="rId4"/>
          <a:stretch>
            <a:fillRect/>
          </a:stretch>
        </p:blipFill>
        <p:spPr>
          <a:xfrm>
            <a:off x="10381004" y="885087"/>
            <a:ext cx="1047659" cy="1258407"/>
          </a:xfrm>
          <a:prstGeom prst="rect">
            <a:avLst/>
          </a:prstGeom>
        </p:spPr>
      </p:pic>
      <p:sp>
        <p:nvSpPr>
          <p:cNvPr id="2" name="正方形/長方形 1">
            <a:extLst>
              <a:ext uri="{FF2B5EF4-FFF2-40B4-BE49-F238E27FC236}">
                <a16:creationId xmlns:a16="http://schemas.microsoft.com/office/drawing/2014/main" id="{38F14D50-37B8-0D82-E1A2-67331FF99903}"/>
              </a:ext>
            </a:extLst>
          </p:cNvPr>
          <p:cNvSpPr/>
          <p:nvPr/>
        </p:nvSpPr>
        <p:spPr>
          <a:xfrm>
            <a:off x="1470991" y="5581816"/>
            <a:ext cx="9239416" cy="594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mn-cs"/>
              </a:rPr>
              <a:t>検討中</a:t>
            </a:r>
          </a:p>
        </p:txBody>
      </p:sp>
    </p:spTree>
    <p:extLst>
      <p:ext uri="{BB962C8B-B14F-4D97-AF65-F5344CB8AC3E}">
        <p14:creationId xmlns:p14="http://schemas.microsoft.com/office/powerpoint/2010/main" val="69018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C663-8731-4B3A-1353-5F55E4FCD9A3}"/>
              </a:ext>
            </a:extLst>
          </p:cNvPr>
          <p:cNvSpPr>
            <a:spLocks noGrp="1"/>
          </p:cNvSpPr>
          <p:nvPr>
            <p:ph type="title"/>
          </p:nvPr>
        </p:nvSpPr>
        <p:spPr>
          <a:xfrm>
            <a:off x="74914" y="22007"/>
            <a:ext cx="1017713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顧客と課題</a:t>
            </a:r>
            <a:r>
              <a:rPr kumimoji="1" lang="en-US" altLang="ja-JP" sz="1200" dirty="0">
                <a:latin typeface="BIZ UDPゴシック" panose="020B0400000000000000" pitchFamily="50" charset="-128"/>
                <a:ea typeface="BIZ UDPゴシック" panose="020B0400000000000000" pitchFamily="50" charset="-128"/>
              </a:rPr>
              <a:t>(</a:t>
            </a:r>
            <a:r>
              <a:rPr kumimoji="1" lang="ja-JP" altLang="en-US" sz="1200" dirty="0">
                <a:latin typeface="BIZ UDPゴシック" panose="020B0400000000000000" pitchFamily="50" charset="-128"/>
                <a:ea typeface="BIZ UDPゴシック" panose="020B0400000000000000" pitchFamily="50" charset="-128"/>
              </a:rPr>
              <a:t>指導者：強豪私立高校サッカー部顧問</a:t>
            </a:r>
            <a:r>
              <a:rPr kumimoji="1" lang="en-US" altLang="ja-JP" sz="1200" dirty="0">
                <a:latin typeface="BIZ UDPゴシック" panose="020B0400000000000000" pitchFamily="50" charset="-128"/>
                <a:ea typeface="BIZ UDPゴシック" panose="020B0400000000000000" pitchFamily="50" charset="-128"/>
              </a:rPr>
              <a:t>)</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 name="テキスト プレースホルダー 2">
            <a:extLst>
              <a:ext uri="{FF2B5EF4-FFF2-40B4-BE49-F238E27FC236}">
                <a16:creationId xmlns:a16="http://schemas.microsoft.com/office/drawing/2014/main" id="{F4D3A913-94DB-65D5-1BED-710D4D55C85B}"/>
              </a:ext>
            </a:extLst>
          </p:cNvPr>
          <p:cNvSpPr>
            <a:spLocks noGrp="1"/>
          </p:cNvSpPr>
          <p:nvPr>
            <p:ph type="body" idx="1"/>
          </p:nvPr>
        </p:nvSpPr>
        <p:spPr>
          <a:xfrm>
            <a:off x="0" y="1117015"/>
            <a:ext cx="12743848" cy="3739099"/>
          </a:xfrm>
        </p:spPr>
        <p:txBody>
          <a:bodyPr/>
          <a:lstStyle/>
          <a:p>
            <a:pPr marL="101600" indent="0">
              <a:buNone/>
            </a:pPr>
            <a:r>
              <a:rPr kumimoji="1" lang="ja-JP" altLang="en-US" sz="1600" b="1" u="sng" dirty="0"/>
              <a:t>主な属性と特徴</a:t>
            </a:r>
            <a:endParaRPr kumimoji="1" lang="en-US" altLang="ja-JP" sz="1600" b="1" u="sng" dirty="0"/>
          </a:p>
          <a:p>
            <a:pPr marL="101600" indent="0">
              <a:buNone/>
            </a:pPr>
            <a:r>
              <a:rPr kumimoji="1" lang="ja-JP" altLang="en-US" sz="1600" b="1" dirty="0"/>
              <a:t>・都内の私立高校教師</a:t>
            </a:r>
            <a:endParaRPr kumimoji="1" lang="en-US" altLang="ja-JP" sz="1600" b="1" dirty="0"/>
          </a:p>
          <a:p>
            <a:pPr marL="101600" indent="0">
              <a:buNone/>
            </a:pPr>
            <a:r>
              <a:rPr kumimoji="1" lang="ja-JP" altLang="en-US" sz="1600" b="1" dirty="0"/>
              <a:t>・</a:t>
            </a:r>
            <a:r>
              <a:rPr kumimoji="1" lang="en-US" altLang="ja-JP" sz="1600" b="1" dirty="0"/>
              <a:t>30</a:t>
            </a:r>
            <a:r>
              <a:rPr kumimoji="1" lang="ja-JP" altLang="en-US" sz="1600" b="1" dirty="0"/>
              <a:t>代</a:t>
            </a:r>
            <a:endParaRPr kumimoji="1" lang="en-US" altLang="ja-JP" sz="1600" b="1" dirty="0"/>
          </a:p>
          <a:p>
            <a:pPr marL="101600" indent="0">
              <a:buNone/>
            </a:pPr>
            <a:r>
              <a:rPr kumimoji="1" lang="ja-JP" altLang="en-US" sz="1600" b="1" dirty="0"/>
              <a:t>・都大会常連</a:t>
            </a:r>
            <a:r>
              <a:rPr kumimoji="1" lang="en-US" altLang="ja-JP" sz="1600" b="1" dirty="0"/>
              <a:t>(</a:t>
            </a:r>
            <a:r>
              <a:rPr kumimoji="1" lang="ja-JP" altLang="en-US" sz="1600" b="1" dirty="0"/>
              <a:t>古豪</a:t>
            </a:r>
            <a:r>
              <a:rPr kumimoji="1" lang="en-US" altLang="ja-JP" sz="1600" b="1" dirty="0"/>
              <a:t>)</a:t>
            </a:r>
            <a:r>
              <a:rPr kumimoji="1" lang="ja-JP" altLang="en-US" sz="1600" b="1" dirty="0"/>
              <a:t>のサッカー部顧問</a:t>
            </a:r>
            <a:endParaRPr kumimoji="1" lang="en-US" altLang="ja-JP" sz="1600" b="1" dirty="0"/>
          </a:p>
          <a:p>
            <a:pPr marL="101600" indent="0">
              <a:buNone/>
            </a:pPr>
            <a:r>
              <a:rPr kumimoji="1" lang="ja-JP" altLang="en-US" sz="1600" b="1" dirty="0"/>
              <a:t>・長年部を率いていた前監督から顧問を引継ぐが、</a:t>
            </a:r>
            <a:endParaRPr kumimoji="1" lang="en-US" altLang="ja-JP" sz="1600" b="1" dirty="0"/>
          </a:p>
          <a:p>
            <a:pPr marL="101600" indent="0">
              <a:buNone/>
            </a:pPr>
            <a:r>
              <a:rPr kumimoji="1" lang="ja-JP" altLang="en-US" sz="1600" b="1" dirty="0"/>
              <a:t>　ここ数年は都大会ベスト</a:t>
            </a:r>
            <a:r>
              <a:rPr kumimoji="1" lang="en-US" altLang="ja-JP" sz="1600" b="1" dirty="0"/>
              <a:t>4</a:t>
            </a:r>
            <a:r>
              <a:rPr kumimoji="1" lang="ja-JP" altLang="en-US" sz="1600" b="1" dirty="0"/>
              <a:t>どまり。</a:t>
            </a:r>
            <a:endParaRPr kumimoji="1" lang="en-US" altLang="ja-JP" sz="1600" b="1" dirty="0"/>
          </a:p>
          <a:p>
            <a:pPr marL="101600" indent="0">
              <a:buNone/>
            </a:pPr>
            <a:r>
              <a:rPr kumimoji="1" lang="ja-JP" altLang="en-US" sz="1600" b="1" dirty="0"/>
              <a:t>・今年度も主力の怪我に悩み、全国大会出場を逃す</a:t>
            </a: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r>
              <a:rPr kumimoji="1" lang="ja-JP" altLang="en-US" sz="1600" b="1" u="sng" dirty="0"/>
              <a:t>ペルソナ特有の背景</a:t>
            </a:r>
            <a:endParaRPr kumimoji="1" lang="en-US" altLang="ja-JP" sz="1600" b="1" u="sng" dirty="0"/>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「怪我や事故が出れば現場の監督責任になるという緊張感」</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「勝てなければ</a:t>
            </a:r>
            <a:r>
              <a:rPr kumimoji="1" lang="en-US" altLang="ja-JP" sz="1600" b="1" dirty="0">
                <a:solidFill>
                  <a:schemeClr val="tx1"/>
                </a:solidFill>
                <a:latin typeface="BIZ UDPゴシック" panose="020B0400000000000000" pitchFamily="50" charset="-128"/>
                <a:ea typeface="BIZ UDPゴシック" panose="020B0400000000000000" pitchFamily="50" charset="-128"/>
              </a:rPr>
              <a:t>OB</a:t>
            </a:r>
            <a:r>
              <a:rPr kumimoji="1" lang="ja-JP" altLang="en-US" sz="1600" b="1" dirty="0">
                <a:solidFill>
                  <a:schemeClr val="tx1"/>
                </a:solidFill>
                <a:latin typeface="BIZ UDPゴシック" panose="020B0400000000000000" pitchFamily="50" charset="-128"/>
                <a:ea typeface="BIZ UDPゴシック" panose="020B0400000000000000" pitchFamily="50" charset="-128"/>
              </a:rPr>
              <a:t>や保護者からの批判を受けるプレッシャーに悩まされる」</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「科学的根拠がなく“自分のやり方が正しいのかわからない」</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p:txBody>
      </p:sp>
      <p:sp>
        <p:nvSpPr>
          <p:cNvPr id="9" name="吹き出し: 折線 8">
            <a:extLst>
              <a:ext uri="{FF2B5EF4-FFF2-40B4-BE49-F238E27FC236}">
                <a16:creationId xmlns:a16="http://schemas.microsoft.com/office/drawing/2014/main" id="{F7C84AF8-64AC-9479-2DB5-17CCC2381354}"/>
              </a:ext>
            </a:extLst>
          </p:cNvPr>
          <p:cNvSpPr/>
          <p:nvPr/>
        </p:nvSpPr>
        <p:spPr>
          <a:xfrm>
            <a:off x="8928100" y="270023"/>
            <a:ext cx="2966850" cy="659875"/>
          </a:xfrm>
          <a:prstGeom prst="borderCallout2">
            <a:avLst>
              <a:gd name="adj1" fmla="val 18414"/>
              <a:gd name="adj2" fmla="val -355"/>
              <a:gd name="adj3" fmla="val 18461"/>
              <a:gd name="adj4" fmla="val -8724"/>
              <a:gd name="adj5" fmla="val 75983"/>
              <a:gd name="adj6" fmla="val -32025"/>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結果を出せない原因を特定し、チームを強くしたい</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10" name="吹き出し: 折線 9">
            <a:extLst>
              <a:ext uri="{FF2B5EF4-FFF2-40B4-BE49-F238E27FC236}">
                <a16:creationId xmlns:a16="http://schemas.microsoft.com/office/drawing/2014/main" id="{950AD969-1B48-9B60-84B5-64050E7DA8EC}"/>
              </a:ext>
            </a:extLst>
          </p:cNvPr>
          <p:cNvSpPr/>
          <p:nvPr/>
        </p:nvSpPr>
        <p:spPr>
          <a:xfrm>
            <a:off x="3263902" y="469682"/>
            <a:ext cx="2781725" cy="659875"/>
          </a:xfrm>
          <a:prstGeom prst="borderCallout2">
            <a:avLst>
              <a:gd name="adj1" fmla="val 49817"/>
              <a:gd name="adj2" fmla="val 100256"/>
              <a:gd name="adj3" fmla="val 50618"/>
              <a:gd name="adj4" fmla="val 109294"/>
              <a:gd name="adj5" fmla="val 81005"/>
              <a:gd name="adj6" fmla="val 120127"/>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個々の状態を科学的に把握し、怪我を確実に減らしたい</a:t>
            </a:r>
            <a:endParaRPr kumimoji="1" lang="en-US" altLang="ja-JP"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11" name="吹き出し: 折線 10">
            <a:extLst>
              <a:ext uri="{FF2B5EF4-FFF2-40B4-BE49-F238E27FC236}">
                <a16:creationId xmlns:a16="http://schemas.microsoft.com/office/drawing/2014/main" id="{B6A7AD49-6A94-06B6-D40F-EA3A6FDAB970}"/>
              </a:ext>
            </a:extLst>
          </p:cNvPr>
          <p:cNvSpPr/>
          <p:nvPr/>
        </p:nvSpPr>
        <p:spPr>
          <a:xfrm>
            <a:off x="8928098" y="2443810"/>
            <a:ext cx="3263901" cy="676009"/>
          </a:xfrm>
          <a:prstGeom prst="borderCallout2">
            <a:avLst>
              <a:gd name="adj1" fmla="val 18414"/>
              <a:gd name="adj2" fmla="val -355"/>
              <a:gd name="adj3" fmla="val 18461"/>
              <a:gd name="adj4" fmla="val -8724"/>
              <a:gd name="adj5" fmla="val 11074"/>
              <a:gd name="adj6" fmla="val -16850"/>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指導の正しさをデータで証明し、保護者や学校に説明したい</a:t>
            </a:r>
            <a:endPar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p:txBody>
      </p:sp>
      <p:pic>
        <p:nvPicPr>
          <p:cNvPr id="14" name="図 13" descr="がっかりしている若いビジネスマン">
            <a:extLst>
              <a:ext uri="{FF2B5EF4-FFF2-40B4-BE49-F238E27FC236}">
                <a16:creationId xmlns:a16="http://schemas.microsoft.com/office/drawing/2014/main" id="{6B329530-C411-8ACF-3FDD-E225A9D59223}"/>
              </a:ext>
            </a:extLst>
          </p:cNvPr>
          <p:cNvPicPr>
            <a:picLocks noChangeAspect="1"/>
          </p:cNvPicPr>
          <p:nvPr/>
        </p:nvPicPr>
        <p:blipFill>
          <a:blip r:embed="rId2"/>
          <a:stretch>
            <a:fillRect/>
          </a:stretch>
        </p:blipFill>
        <p:spPr>
          <a:xfrm>
            <a:off x="6614343" y="766484"/>
            <a:ext cx="1304368" cy="3071681"/>
          </a:xfrm>
          <a:prstGeom prst="rect">
            <a:avLst/>
          </a:prstGeom>
        </p:spPr>
      </p:pic>
      <p:sp>
        <p:nvSpPr>
          <p:cNvPr id="16" name="テキスト ボックス 15">
            <a:extLst>
              <a:ext uri="{FF2B5EF4-FFF2-40B4-BE49-F238E27FC236}">
                <a16:creationId xmlns:a16="http://schemas.microsoft.com/office/drawing/2014/main" id="{8ED3C343-B200-44DB-A0B8-8E6C4D9B43BC}"/>
              </a:ext>
            </a:extLst>
          </p:cNvPr>
          <p:cNvSpPr txBox="1"/>
          <p:nvPr/>
        </p:nvSpPr>
        <p:spPr>
          <a:xfrm>
            <a:off x="3200401" y="3938133"/>
            <a:ext cx="9066508" cy="369332"/>
          </a:xfrm>
          <a:prstGeom prst="rect">
            <a:avLst/>
          </a:prstGeom>
          <a:noFill/>
        </p:spPr>
        <p:txBody>
          <a:bodyPr wrap="square">
            <a:spAutoFit/>
          </a:bodyPr>
          <a:lstStyle>
            <a:defPPr marR="0" lvl="0" algn="l" rtl="0">
              <a:lnSpc>
                <a:spcPct val="100000"/>
              </a:lnSpc>
              <a:spcBef>
                <a:spcPts val="0"/>
              </a:spcBef>
              <a:spcAft>
                <a:spcPts val="0"/>
              </a:spcAft>
            </a:defPPr>
            <a:lvl1pPr>
              <a:defRPr kumimoji="1" sz="1800" b="1">
                <a:solidFill>
                  <a:srgbClr val="0E0E3A"/>
                </a:solidFill>
              </a:defRPr>
            </a:lvl1pPr>
          </a:lstStyle>
          <a:p>
            <a:r>
              <a:rPr lang="ja-JP" altLang="en-US" dirty="0"/>
              <a:t>ジョブ：安全と成果の両立を、限られた環境で“失敗できない状況”の中で実現したい</a:t>
            </a:r>
          </a:p>
        </p:txBody>
      </p:sp>
      <p:sp>
        <p:nvSpPr>
          <p:cNvPr id="17" name="矢印: 下 16">
            <a:extLst>
              <a:ext uri="{FF2B5EF4-FFF2-40B4-BE49-F238E27FC236}">
                <a16:creationId xmlns:a16="http://schemas.microsoft.com/office/drawing/2014/main" id="{959F96A4-D358-E14C-D8B4-3A834D049EAF}"/>
              </a:ext>
            </a:extLst>
          </p:cNvPr>
          <p:cNvSpPr/>
          <p:nvPr/>
        </p:nvSpPr>
        <p:spPr>
          <a:xfrm>
            <a:off x="2580469" y="5674428"/>
            <a:ext cx="81366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7C7230-3720-A026-204D-AB6AE400DDA9}"/>
              </a:ext>
            </a:extLst>
          </p:cNvPr>
          <p:cNvSpPr txBox="1"/>
          <p:nvPr/>
        </p:nvSpPr>
        <p:spPr>
          <a:xfrm>
            <a:off x="924321" y="6018986"/>
            <a:ext cx="6458918" cy="369332"/>
          </a:xfrm>
          <a:prstGeom prst="rect">
            <a:avLst/>
          </a:prstGeom>
          <a:noFill/>
        </p:spPr>
        <p:txBody>
          <a:bodyPr wrap="square">
            <a:spAutoFit/>
          </a:bodyPr>
          <a:lstStyle/>
          <a:p>
            <a:r>
              <a:rPr kumimoji="1" lang="ja-JP" altLang="en-US" sz="1800" b="1" dirty="0">
                <a:solidFill>
                  <a:srgbClr val="0E0E3A"/>
                </a:solidFill>
              </a:rPr>
              <a:t>責任 </a:t>
            </a:r>
            <a:r>
              <a:rPr kumimoji="1" lang="en-US" altLang="ja-JP" sz="1800" b="1" dirty="0">
                <a:solidFill>
                  <a:srgbClr val="0E0E3A"/>
                </a:solidFill>
              </a:rPr>
              <a:t>× </a:t>
            </a:r>
            <a:r>
              <a:rPr kumimoji="1" lang="ja-JP" altLang="en-US" sz="1800" b="1" dirty="0">
                <a:solidFill>
                  <a:srgbClr val="0E0E3A"/>
                </a:solidFill>
              </a:rPr>
              <a:t>不安 </a:t>
            </a:r>
            <a:r>
              <a:rPr kumimoji="1" lang="en-US" altLang="ja-JP" sz="1800" b="1" dirty="0">
                <a:solidFill>
                  <a:srgbClr val="0E0E3A"/>
                </a:solidFill>
              </a:rPr>
              <a:t>× </a:t>
            </a:r>
            <a:r>
              <a:rPr kumimoji="1" lang="ja-JP" altLang="en-US" sz="1800" b="1" dirty="0">
                <a:solidFill>
                  <a:srgbClr val="0E0E3A"/>
                </a:solidFill>
              </a:rPr>
              <a:t>結果のプレッシャー</a:t>
            </a:r>
          </a:p>
        </p:txBody>
      </p:sp>
    </p:spTree>
    <p:extLst>
      <p:ext uri="{BB962C8B-B14F-4D97-AF65-F5344CB8AC3E}">
        <p14:creationId xmlns:p14="http://schemas.microsoft.com/office/powerpoint/2010/main" val="383838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body" idx="1"/>
          </p:nvPr>
        </p:nvSpPr>
        <p:spPr>
          <a:xfrm>
            <a:off x="323995" y="261382"/>
            <a:ext cx="11510085" cy="2872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0253F"/>
              </a:buClr>
              <a:buSzPts val="2300"/>
              <a:buNone/>
            </a:pPr>
            <a:r>
              <a:rPr lang="ja-JP" dirty="0"/>
              <a:t>ビジネスモデルコア（顧客：</a:t>
            </a:r>
            <a:r>
              <a:rPr lang="ja-JP" altLang="en-US" dirty="0"/>
              <a:t>指導者</a:t>
            </a:r>
            <a:r>
              <a:rPr lang="en-US" altLang="ja-JP" dirty="0"/>
              <a:t>(</a:t>
            </a:r>
            <a:r>
              <a:rPr lang="ja-JP" altLang="en-US" dirty="0"/>
              <a:t>学校</a:t>
            </a:r>
            <a:r>
              <a:rPr lang="en-US" altLang="ja-JP" dirty="0"/>
              <a:t>)</a:t>
            </a:r>
            <a:r>
              <a:rPr lang="ja-JP" altLang="en-US" dirty="0"/>
              <a:t>・チーム</a:t>
            </a:r>
            <a:r>
              <a:rPr lang="ja-JP" dirty="0"/>
              <a:t>）</a:t>
            </a:r>
            <a:endParaRPr dirty="0"/>
          </a:p>
        </p:txBody>
      </p:sp>
      <p:sp>
        <p:nvSpPr>
          <p:cNvPr id="61" name="Google Shape;61;p2"/>
          <p:cNvSpPr txBox="1">
            <a:spLocks noGrp="1"/>
          </p:cNvSpPr>
          <p:nvPr>
            <p:ph type="body" idx="2"/>
          </p:nvPr>
        </p:nvSpPr>
        <p:spPr>
          <a:xfrm>
            <a:off x="734529" y="1669402"/>
            <a:ext cx="4417324" cy="59440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①結果を出せない原因を特定し、チームを強くできる</a:t>
            </a:r>
          </a:p>
          <a:p>
            <a:pPr marL="0" lvl="0" indent="0" algn="l" rtl="0">
              <a:spcBef>
                <a:spcPts val="0"/>
              </a:spcBef>
              <a:spcAft>
                <a:spcPts val="0"/>
              </a:spcAft>
              <a:buClr>
                <a:srgbClr val="0E0E3A"/>
              </a:buClr>
              <a:buSzPts val="1000"/>
              <a:buNone/>
            </a:pPr>
            <a:r>
              <a:rPr lang="ja-JP" altLang="en-US" dirty="0"/>
              <a:t>②個々の状態を科学的に把握し、怪我を確実に減らせる</a:t>
            </a:r>
          </a:p>
          <a:p>
            <a:pPr marL="0" lvl="0" indent="0" algn="l" rtl="0">
              <a:spcBef>
                <a:spcPts val="0"/>
              </a:spcBef>
              <a:spcAft>
                <a:spcPts val="0"/>
              </a:spcAft>
              <a:buClr>
                <a:srgbClr val="0E0E3A"/>
              </a:buClr>
              <a:buSzPts val="1000"/>
              <a:buNone/>
            </a:pPr>
            <a:r>
              <a:rPr lang="ja-JP" altLang="en-US" dirty="0"/>
              <a:t>③指導の正しさをデータで証明し、保護者や学校に説明できる</a:t>
            </a:r>
          </a:p>
        </p:txBody>
      </p:sp>
      <p:sp>
        <p:nvSpPr>
          <p:cNvPr id="62" name="Google Shape;62;p2"/>
          <p:cNvSpPr txBox="1">
            <a:spLocks noGrp="1"/>
          </p:cNvSpPr>
          <p:nvPr>
            <p:ph type="body" idx="3"/>
          </p:nvPr>
        </p:nvSpPr>
        <p:spPr>
          <a:xfrm>
            <a:off x="628143" y="2509911"/>
            <a:ext cx="2754796" cy="1609327"/>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altLang="ja-JP" dirty="0"/>
              <a:t>SETAGAYA Sports Valley</a:t>
            </a:r>
            <a:r>
              <a:rPr lang="ja-JP" altLang="en-US" dirty="0"/>
              <a:t>は、部活動や学校単位で導入できるイノベーション型スポーツ施設サービスです。自社施設 </a:t>
            </a:r>
            <a:r>
              <a:rPr lang="en-US" altLang="ja-JP" dirty="0"/>
              <a:t>SETAGAYA QS-GARDEN</a:t>
            </a:r>
            <a:r>
              <a:rPr lang="ja-JP" altLang="en-US" dirty="0"/>
              <a:t>を活用し、測定・トレーニング・栄養支援を継続的に提供し、経験則頼みでは全国大会に届かないという切実な課題を、科学的根拠で解決したい。スポット利用にとどまらず、部員全員が科学的な成長支援を受けられる仕組みを整え、指導者の負担を軽減しながら競技力の底上げを実現します。</a:t>
            </a:r>
          </a:p>
        </p:txBody>
      </p:sp>
      <p:sp>
        <p:nvSpPr>
          <p:cNvPr id="63" name="Google Shape;63;p2"/>
          <p:cNvSpPr txBox="1">
            <a:spLocks noGrp="1"/>
          </p:cNvSpPr>
          <p:nvPr>
            <p:ph type="body" idx="4"/>
          </p:nvPr>
        </p:nvSpPr>
        <p:spPr>
          <a:xfrm>
            <a:off x="731521" y="4365345"/>
            <a:ext cx="4667698" cy="1138810"/>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①部員全員の測定＋フィードバック</a:t>
            </a:r>
            <a:endParaRPr lang="en-US" altLang="ja-JP" dirty="0"/>
          </a:p>
          <a:p>
            <a:pPr marL="171450" lvl="0" indent="-107950" algn="l" rtl="0">
              <a:spcBef>
                <a:spcPts val="0"/>
              </a:spcBef>
              <a:spcAft>
                <a:spcPts val="0"/>
              </a:spcAft>
              <a:buClr>
                <a:srgbClr val="0E0E3A"/>
              </a:buClr>
              <a:buSzPts val="1000"/>
              <a:buFont typeface="Arial"/>
              <a:buNone/>
            </a:pPr>
            <a:r>
              <a:rPr lang="en-US" altLang="ja-JP" dirty="0"/>
              <a:t>- </a:t>
            </a:r>
            <a:r>
              <a:rPr lang="ja-JP" altLang="en-US" dirty="0"/>
              <a:t>指導者に「チーム全体の課題」と「個別改善点」を提示</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②個別最適化トレーニングプログラム</a:t>
            </a:r>
            <a:endParaRPr lang="en-US" altLang="ja-JP" dirty="0"/>
          </a:p>
          <a:p>
            <a:pPr marL="171450" lvl="0" indent="-107950" algn="l" rtl="0">
              <a:spcBef>
                <a:spcPts val="0"/>
              </a:spcBef>
              <a:spcAft>
                <a:spcPts val="0"/>
              </a:spcAft>
              <a:buClr>
                <a:srgbClr val="0E0E3A"/>
              </a:buClr>
              <a:buSzPts val="1000"/>
              <a:buFont typeface="Arial"/>
              <a:buNone/>
            </a:pPr>
            <a:r>
              <a:rPr lang="en-US" altLang="ja-JP" dirty="0"/>
              <a:t>- </a:t>
            </a:r>
            <a:r>
              <a:rPr lang="ja-JP" altLang="en-US" dirty="0"/>
              <a:t>測定結果に基づき、怪我予防ストレッチや補強運動を部員ごとに提示</a:t>
            </a:r>
          </a:p>
          <a:p>
            <a:pPr marL="171450" lvl="0" indent="-107950" algn="l" rtl="0">
              <a:spcBef>
                <a:spcPts val="0"/>
              </a:spcBef>
              <a:spcAft>
                <a:spcPts val="0"/>
              </a:spcAft>
              <a:buClr>
                <a:srgbClr val="0E0E3A"/>
              </a:buClr>
              <a:buSzPts val="1000"/>
              <a:buFont typeface="Arial"/>
              <a:buNone/>
            </a:pPr>
            <a:r>
              <a:rPr lang="ja-JP" altLang="en-US" dirty="0"/>
              <a:t>③継続的な成長記録（チームダッシュボード）</a:t>
            </a:r>
            <a:endParaRPr lang="en-US" altLang="ja-JP" dirty="0"/>
          </a:p>
          <a:p>
            <a:pPr marL="171450" lvl="0" indent="-107950" algn="l" rtl="0">
              <a:spcBef>
                <a:spcPts val="0"/>
              </a:spcBef>
              <a:spcAft>
                <a:spcPts val="0"/>
              </a:spcAft>
              <a:buClr>
                <a:srgbClr val="0E0E3A"/>
              </a:buClr>
              <a:buSzPts val="1000"/>
              <a:buFont typeface="Arial"/>
              <a:buNone/>
            </a:pPr>
            <a:r>
              <a:rPr lang="en-US" altLang="ja-JP" dirty="0"/>
              <a:t>- </a:t>
            </a:r>
            <a:r>
              <a:rPr lang="ja-JP" altLang="en-US" dirty="0"/>
              <a:t>部員ごとの成長をグラフ化し、チーム全体の進捗を見える化</a:t>
            </a:r>
          </a:p>
        </p:txBody>
      </p:sp>
      <p:sp>
        <p:nvSpPr>
          <p:cNvPr id="64" name="Google Shape;64;p2"/>
          <p:cNvSpPr txBox="1">
            <a:spLocks noGrp="1"/>
          </p:cNvSpPr>
          <p:nvPr>
            <p:ph type="body" idx="5"/>
          </p:nvPr>
        </p:nvSpPr>
        <p:spPr>
          <a:xfrm>
            <a:off x="5285610" y="1659977"/>
            <a:ext cx="6171861" cy="3559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・都内の私立高校教師、</a:t>
            </a:r>
            <a:r>
              <a:rPr lang="en-US" altLang="ja-JP" dirty="0"/>
              <a:t>30</a:t>
            </a:r>
            <a:r>
              <a:rPr lang="ja-JP" altLang="en-US" dirty="0"/>
              <a:t>代。都大会常連</a:t>
            </a:r>
            <a:r>
              <a:rPr lang="en-US" altLang="ja-JP" dirty="0"/>
              <a:t>(</a:t>
            </a:r>
            <a:r>
              <a:rPr lang="ja-JP" altLang="en-US" dirty="0"/>
              <a:t>古豪</a:t>
            </a:r>
            <a:r>
              <a:rPr lang="en-US" altLang="ja-JP" dirty="0"/>
              <a:t>)</a:t>
            </a:r>
            <a:r>
              <a:rPr lang="ja-JP" altLang="en-US" dirty="0"/>
              <a:t>のサッカー部顧問</a:t>
            </a:r>
          </a:p>
          <a:p>
            <a:pPr marL="0" lvl="0" indent="0" algn="l" rtl="0">
              <a:spcBef>
                <a:spcPts val="0"/>
              </a:spcBef>
              <a:spcAft>
                <a:spcPts val="0"/>
              </a:spcAft>
              <a:buClr>
                <a:srgbClr val="0E0E3A"/>
              </a:buClr>
              <a:buSzPts val="1000"/>
              <a:buNone/>
            </a:pPr>
            <a:r>
              <a:rPr lang="ja-JP" altLang="en-US" dirty="0"/>
              <a:t>・今年度も主力の怪我に悩み、全国大会出場を逃す</a:t>
            </a:r>
          </a:p>
        </p:txBody>
      </p:sp>
      <p:sp>
        <p:nvSpPr>
          <p:cNvPr id="65" name="Google Shape;65;p2"/>
          <p:cNvSpPr txBox="1">
            <a:spLocks noGrp="1"/>
          </p:cNvSpPr>
          <p:nvPr>
            <p:ph type="body" idx="6"/>
          </p:nvPr>
        </p:nvSpPr>
        <p:spPr>
          <a:xfrm>
            <a:off x="5399220" y="2189503"/>
            <a:ext cx="6171861" cy="36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sz="900" dirty="0"/>
              <a:t>「怪我や事故が出れば現場の監督責任になるという緊張感を感じている」</a:t>
            </a:r>
          </a:p>
          <a:p>
            <a:pPr marL="0" lvl="0" indent="0" algn="l" rtl="0">
              <a:spcBef>
                <a:spcPts val="0"/>
              </a:spcBef>
              <a:spcAft>
                <a:spcPts val="0"/>
              </a:spcAft>
              <a:buClr>
                <a:srgbClr val="0E0E3A"/>
              </a:buClr>
              <a:buSzPts val="1000"/>
              <a:buNone/>
            </a:pPr>
            <a:r>
              <a:rPr lang="ja-JP" altLang="en-US" sz="900" dirty="0"/>
              <a:t>「勝てなければ</a:t>
            </a:r>
            <a:r>
              <a:rPr lang="en-US" altLang="ja-JP" sz="900" dirty="0"/>
              <a:t>OB</a:t>
            </a:r>
            <a:r>
              <a:rPr lang="ja-JP" altLang="en-US" sz="900" dirty="0"/>
              <a:t>や保護者からの批判を受けるプレッシャーに悩まされる」</a:t>
            </a:r>
          </a:p>
          <a:p>
            <a:pPr marL="0" lvl="0" indent="0" algn="l" rtl="0">
              <a:spcBef>
                <a:spcPts val="0"/>
              </a:spcBef>
              <a:spcAft>
                <a:spcPts val="0"/>
              </a:spcAft>
              <a:buClr>
                <a:srgbClr val="0E0E3A"/>
              </a:buClr>
              <a:buSzPts val="1000"/>
              <a:buNone/>
            </a:pPr>
            <a:r>
              <a:rPr lang="ja-JP" altLang="en-US" sz="900" dirty="0"/>
              <a:t>「科学的根拠がなく“自分のやり方が正しいのかわからない」</a:t>
            </a:r>
          </a:p>
          <a:p>
            <a:pPr marL="0" lvl="0" indent="0" algn="l" rtl="0">
              <a:spcBef>
                <a:spcPts val="0"/>
              </a:spcBef>
              <a:spcAft>
                <a:spcPts val="0"/>
              </a:spcAft>
              <a:buClr>
                <a:srgbClr val="0E0E3A"/>
              </a:buClr>
              <a:buSzPts val="1000"/>
              <a:buNone/>
            </a:pPr>
            <a:endParaRPr sz="900" dirty="0"/>
          </a:p>
        </p:txBody>
      </p:sp>
      <p:sp>
        <p:nvSpPr>
          <p:cNvPr id="66" name="Google Shape;66;p2"/>
          <p:cNvSpPr txBox="1">
            <a:spLocks noGrp="1"/>
          </p:cNvSpPr>
          <p:nvPr>
            <p:ph type="body" idx="7"/>
          </p:nvPr>
        </p:nvSpPr>
        <p:spPr>
          <a:xfrm>
            <a:off x="5399219" y="2823873"/>
            <a:ext cx="6171861" cy="368248"/>
          </a:xfrm>
          <a:prstGeom prst="rect">
            <a:avLst/>
          </a:prstGeom>
          <a:noFill/>
          <a:ln>
            <a:noFill/>
          </a:ln>
        </p:spPr>
        <p:txBody>
          <a:bodyPr spcFirstLastPara="1" wrap="square" lIns="91425" tIns="45700" rIns="91425" bIns="45700" anchor="t" anchorCtr="0">
            <a:noAutofit/>
          </a:bodyPr>
          <a:lstStyle/>
          <a:p>
            <a:pPr marL="0" lvl="0" indent="0">
              <a:spcBef>
                <a:spcPts val="0"/>
              </a:spcBef>
            </a:pPr>
            <a:r>
              <a:rPr lang="ja-JP" altLang="en-US" dirty="0"/>
              <a:t>東京都私立中学高校大学合計</a:t>
            </a:r>
            <a:r>
              <a:rPr lang="en-US" altLang="ja-JP" dirty="0"/>
              <a:t>1400</a:t>
            </a:r>
            <a:r>
              <a:rPr lang="ja-JP" altLang="en-US" dirty="0"/>
              <a:t>校</a:t>
            </a:r>
            <a:r>
              <a:rPr lang="en-US" altLang="ja-JP" dirty="0"/>
              <a:t>×</a:t>
            </a:r>
            <a:r>
              <a:rPr lang="ja-JP" altLang="en-US" dirty="0"/>
              <a:t>サッカー部率都大会進出率</a:t>
            </a:r>
            <a:r>
              <a:rPr lang="en-US" altLang="ja-JP" dirty="0"/>
              <a:t>10%×</a:t>
            </a:r>
            <a:r>
              <a:rPr lang="ja-JP" altLang="en-US" dirty="0"/>
              <a:t>設備・スタッフ不十分率</a:t>
            </a:r>
            <a:r>
              <a:rPr lang="en-US" altLang="ja-JP" dirty="0"/>
              <a:t>80%=112</a:t>
            </a:r>
            <a:r>
              <a:rPr lang="ja-JP" altLang="en-US" dirty="0"/>
              <a:t>チーム</a:t>
            </a:r>
          </a:p>
        </p:txBody>
      </p:sp>
      <p:sp>
        <p:nvSpPr>
          <p:cNvPr id="67" name="Google Shape;67;p2"/>
          <p:cNvSpPr txBox="1">
            <a:spLocks noGrp="1"/>
          </p:cNvSpPr>
          <p:nvPr>
            <p:ph type="body" idx="8"/>
          </p:nvPr>
        </p:nvSpPr>
        <p:spPr>
          <a:xfrm>
            <a:off x="5122214" y="3698163"/>
            <a:ext cx="3657600" cy="816744"/>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①結果を出せない原因を特定し、チームを強くしたい</a:t>
            </a:r>
          </a:p>
          <a:p>
            <a:pPr marL="171450" lvl="0" indent="-107950" algn="l" rtl="0">
              <a:spcBef>
                <a:spcPts val="0"/>
              </a:spcBef>
              <a:spcAft>
                <a:spcPts val="0"/>
              </a:spcAft>
              <a:buClr>
                <a:srgbClr val="0E0E3A"/>
              </a:buClr>
              <a:buSzPts val="1000"/>
              <a:buFont typeface="Arial"/>
              <a:buNone/>
            </a:pPr>
            <a:r>
              <a:rPr lang="ja-JP" altLang="en-US" dirty="0"/>
              <a:t>②個々の状態を科学的に把握し、怪我・メンタル不調を確実に減らしたい</a:t>
            </a:r>
          </a:p>
        </p:txBody>
      </p:sp>
      <p:sp>
        <p:nvSpPr>
          <p:cNvPr id="68" name="Google Shape;68;p2"/>
          <p:cNvSpPr txBox="1">
            <a:spLocks noGrp="1"/>
          </p:cNvSpPr>
          <p:nvPr>
            <p:ph type="body" idx="9"/>
          </p:nvPr>
        </p:nvSpPr>
        <p:spPr>
          <a:xfrm>
            <a:off x="5262114" y="4679543"/>
            <a:ext cx="3160354" cy="833669"/>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①課題を見える化する最新機器は高価で単独導入が困難</a:t>
            </a:r>
          </a:p>
          <a:p>
            <a:pPr marL="171450" lvl="0" indent="-107950" algn="l" rtl="0">
              <a:spcBef>
                <a:spcPts val="0"/>
              </a:spcBef>
              <a:spcAft>
                <a:spcPts val="0"/>
              </a:spcAft>
              <a:buClr>
                <a:srgbClr val="0E0E3A"/>
              </a:buClr>
              <a:buSzPts val="1000"/>
              <a:buFont typeface="Arial"/>
              <a:buNone/>
            </a:pPr>
            <a:r>
              <a:rPr lang="ja-JP" altLang="en-US" dirty="0"/>
              <a:t>② 学校部活動ではプレー以外（食事・睡眠・心理など）を支援する人材・時間・ノウハウが不足している</a:t>
            </a:r>
          </a:p>
        </p:txBody>
      </p:sp>
      <p:sp>
        <p:nvSpPr>
          <p:cNvPr id="69" name="Google Shape;69;p2"/>
          <p:cNvSpPr txBox="1">
            <a:spLocks noGrp="1"/>
          </p:cNvSpPr>
          <p:nvPr>
            <p:ph type="body" idx="13"/>
          </p:nvPr>
        </p:nvSpPr>
        <p:spPr>
          <a:xfrm>
            <a:off x="8528858" y="3664804"/>
            <a:ext cx="3039530" cy="816743"/>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①指導者の勘や知見に頼る</a:t>
            </a:r>
          </a:p>
          <a:p>
            <a:pPr marL="171450" lvl="0" indent="-107950" algn="l" rtl="0">
              <a:spcBef>
                <a:spcPts val="0"/>
              </a:spcBef>
              <a:spcAft>
                <a:spcPts val="0"/>
              </a:spcAft>
              <a:buClr>
                <a:srgbClr val="0E0E3A"/>
              </a:buClr>
              <a:buSzPts val="1000"/>
              <a:buFont typeface="Arial"/>
              <a:buNone/>
            </a:pPr>
            <a:r>
              <a:rPr lang="ja-JP" altLang="en-US" dirty="0"/>
              <a:t>②部活動の限られた時間と学校設備で対応</a:t>
            </a:r>
          </a:p>
        </p:txBody>
      </p:sp>
      <p:sp>
        <p:nvSpPr>
          <p:cNvPr id="70" name="Google Shape;70;p2"/>
          <p:cNvSpPr txBox="1">
            <a:spLocks noGrp="1"/>
          </p:cNvSpPr>
          <p:nvPr>
            <p:ph type="body" idx="14"/>
          </p:nvPr>
        </p:nvSpPr>
        <p:spPr>
          <a:xfrm>
            <a:off x="8528856" y="4679543"/>
            <a:ext cx="3039530" cy="833669"/>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 成果や成長が見えづらく、選手のモチベーションが続かない</a:t>
            </a:r>
          </a:p>
          <a:p>
            <a:pPr marL="171450" lvl="0" indent="-107950" algn="l" rtl="0">
              <a:spcBef>
                <a:spcPts val="0"/>
              </a:spcBef>
              <a:spcAft>
                <a:spcPts val="0"/>
              </a:spcAft>
              <a:buClr>
                <a:srgbClr val="0E0E3A"/>
              </a:buClr>
              <a:buSzPts val="1000"/>
              <a:buFont typeface="Arial"/>
              <a:buNone/>
            </a:pPr>
            <a:r>
              <a:rPr lang="ja-JP" altLang="en-US" dirty="0"/>
              <a:t>② 怪我や不調が起きてからの対応になり、予防ができない</a:t>
            </a:r>
          </a:p>
          <a:p>
            <a:pPr marL="171450" lvl="0" indent="-107950" algn="l" rtl="0">
              <a:spcBef>
                <a:spcPts val="0"/>
              </a:spcBef>
              <a:spcAft>
                <a:spcPts val="0"/>
              </a:spcAft>
              <a:buClr>
                <a:srgbClr val="0E0E3A"/>
              </a:buClr>
              <a:buSzPts val="1000"/>
              <a:buFont typeface="Arial"/>
              <a:buNone/>
            </a:pPr>
            <a:endParaRPr dirty="0"/>
          </a:p>
        </p:txBody>
      </p:sp>
      <p:sp>
        <p:nvSpPr>
          <p:cNvPr id="71" name="Google Shape;71;p2"/>
          <p:cNvSpPr txBox="1">
            <a:spLocks noGrp="1"/>
          </p:cNvSpPr>
          <p:nvPr>
            <p:ph type="body" idx="15"/>
          </p:nvPr>
        </p:nvSpPr>
        <p:spPr>
          <a:xfrm>
            <a:off x="1546170" y="5656025"/>
            <a:ext cx="10024910" cy="424365"/>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ja-JP" altLang="en-US" dirty="0"/>
              <a:t>原価：ほぼゼロ（施設維持＝自社リソース、測定機器＝広告を対価に無償レンタル）対策コスト；機器導入費：数十万、トレーナー派遣：月</a:t>
            </a:r>
            <a:r>
              <a:rPr lang="en-US" altLang="ja-JP" dirty="0"/>
              <a:t>1</a:t>
            </a:r>
            <a:r>
              <a:rPr lang="ja-JP" altLang="en-US" dirty="0"/>
              <a:t>回外部トレーナー（</a:t>
            </a:r>
            <a:r>
              <a:rPr lang="en-US" altLang="ja-JP" dirty="0"/>
              <a:t>¥30,000〜50,000</a:t>
            </a:r>
            <a:r>
              <a:rPr lang="ja-JP" altLang="en-US" dirty="0"/>
              <a:t>）、時間コスト・精神負担：練習設計・怪我対応・個別相談、指導者の責任負担　合計月</a:t>
            </a:r>
            <a:r>
              <a:rPr lang="en-US" altLang="ja-JP" dirty="0"/>
              <a:t>10</a:t>
            </a:r>
            <a:r>
              <a:rPr lang="ja-JP" altLang="en-US" dirty="0"/>
              <a:t>万程度　</a:t>
            </a:r>
            <a:endParaRPr lang="en-US" altLang="ja-JP" dirty="0"/>
          </a:p>
          <a:p>
            <a:pPr marL="0" lvl="0" indent="0">
              <a:spcBef>
                <a:spcPts val="0"/>
              </a:spcBef>
            </a:pPr>
            <a:r>
              <a:rPr lang="en-US" altLang="ja-JP" dirty="0"/>
              <a:t>SETAGAYA Sports Valley</a:t>
            </a:r>
            <a:r>
              <a:rPr lang="ja-JP" altLang="en-US" dirty="0"/>
              <a:t>部活動パッケージ月額</a:t>
            </a:r>
            <a:r>
              <a:rPr lang="en-US" altLang="ja-JP" dirty="0"/>
              <a:t>¥8,000〜12,000</a:t>
            </a:r>
            <a:r>
              <a:rPr lang="ja-JP" altLang="en-US" dirty="0"/>
              <a:t>／人</a:t>
            </a:r>
          </a:p>
        </p:txBody>
      </p:sp>
      <p:pic>
        <p:nvPicPr>
          <p:cNvPr id="7" name="図プレースホルダー 6" descr="屋内, 天井, 持つ, 人 が含まれている画像&#10;&#10;AI 生成コンテンツは誤りを含む可能性があります。">
            <a:extLst>
              <a:ext uri="{FF2B5EF4-FFF2-40B4-BE49-F238E27FC236}">
                <a16:creationId xmlns:a16="http://schemas.microsoft.com/office/drawing/2014/main" id="{A3E24E06-E0E3-9239-F8DA-E6CACD25F3EB}"/>
              </a:ext>
            </a:extLst>
          </p:cNvPr>
          <p:cNvPicPr>
            <a:picLocks noGrp="1" noChangeAspect="1"/>
          </p:cNvPicPr>
          <p:nvPr>
            <p:ph type="pic" idx="16"/>
          </p:nvPr>
        </p:nvPicPr>
        <p:blipFill>
          <a:blip r:embed="rId3" cstate="email">
            <a:extLst>
              <a:ext uri="{28A0092B-C50C-407E-A947-70E740481C1C}">
                <a14:useLocalDpi xmlns:a14="http://schemas.microsoft.com/office/drawing/2010/main"/>
              </a:ext>
            </a:extLst>
          </a:blip>
          <a:srcRect/>
          <a:stretch>
            <a:fillRect/>
          </a:stretch>
        </p:blipFill>
        <p:spPr>
          <a:xfrm>
            <a:off x="3489325" y="2509838"/>
            <a:ext cx="1658938" cy="1228725"/>
          </a:xfrm>
          <a:prstGeom prst="rect">
            <a:avLst/>
          </a:prstGeom>
          <a:noFill/>
          <a:ln>
            <a:noFill/>
          </a:ln>
        </p:spPr>
      </p:pic>
      <p:pic>
        <p:nvPicPr>
          <p:cNvPr id="8" name="図 7" descr="がっかりしている若いビジネスマン">
            <a:extLst>
              <a:ext uri="{FF2B5EF4-FFF2-40B4-BE49-F238E27FC236}">
                <a16:creationId xmlns:a16="http://schemas.microsoft.com/office/drawing/2014/main" id="{2D6F9E55-6A16-35FC-1228-E64D5F831ADC}"/>
              </a:ext>
            </a:extLst>
          </p:cNvPr>
          <p:cNvPicPr>
            <a:picLocks noChangeAspect="1"/>
          </p:cNvPicPr>
          <p:nvPr/>
        </p:nvPicPr>
        <p:blipFill>
          <a:blip r:embed="rId4"/>
          <a:stretch>
            <a:fillRect/>
          </a:stretch>
        </p:blipFill>
        <p:spPr>
          <a:xfrm>
            <a:off x="10803577" y="1086806"/>
            <a:ext cx="604281" cy="1423032"/>
          </a:xfrm>
          <a:prstGeom prst="rect">
            <a:avLst/>
          </a:prstGeom>
        </p:spPr>
      </p:pic>
      <p:sp>
        <p:nvSpPr>
          <p:cNvPr id="2" name="正方形/長方形 1">
            <a:extLst>
              <a:ext uri="{FF2B5EF4-FFF2-40B4-BE49-F238E27FC236}">
                <a16:creationId xmlns:a16="http://schemas.microsoft.com/office/drawing/2014/main" id="{A941CE2C-0B6E-507B-F3B8-DA342F16C291}"/>
              </a:ext>
            </a:extLst>
          </p:cNvPr>
          <p:cNvSpPr/>
          <p:nvPr/>
        </p:nvSpPr>
        <p:spPr>
          <a:xfrm>
            <a:off x="1470991" y="5581816"/>
            <a:ext cx="9239416" cy="594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mn-cs"/>
              </a:rPr>
              <a:t>検討中</a:t>
            </a:r>
          </a:p>
        </p:txBody>
      </p:sp>
    </p:spTree>
    <p:extLst>
      <p:ext uri="{BB962C8B-B14F-4D97-AF65-F5344CB8AC3E}">
        <p14:creationId xmlns:p14="http://schemas.microsoft.com/office/powerpoint/2010/main" val="1900753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7C663-8731-4B3A-1353-5F55E4FCD9A3}"/>
              </a:ext>
            </a:extLst>
          </p:cNvPr>
          <p:cNvSpPr>
            <a:spLocks noGrp="1"/>
          </p:cNvSpPr>
          <p:nvPr>
            <p:ph type="title"/>
          </p:nvPr>
        </p:nvSpPr>
        <p:spPr>
          <a:xfrm>
            <a:off x="74914" y="22007"/>
            <a:ext cx="1231598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顧客</a:t>
            </a:r>
            <a:r>
              <a:rPr kumimoji="1" lang="ja-JP" altLang="en-US" sz="1200">
                <a:latin typeface="BIZ UDPゴシック" panose="020B0400000000000000" pitchFamily="50" charset="-128"/>
                <a:ea typeface="BIZ UDPゴシック" panose="020B0400000000000000" pitchFamily="50" charset="-128"/>
              </a:rPr>
              <a:t>と課題</a:t>
            </a:r>
            <a:r>
              <a:rPr kumimoji="1" lang="en-US" altLang="ja-JP" sz="1200" dirty="0">
                <a:latin typeface="BIZ UDPゴシック" panose="020B0400000000000000" pitchFamily="50" charset="-128"/>
                <a:ea typeface="BIZ UDPゴシック" panose="020B0400000000000000" pitchFamily="50" charset="-128"/>
              </a:rPr>
              <a:t>(</a:t>
            </a:r>
            <a:r>
              <a:rPr kumimoji="1" lang="ja-JP" altLang="en-US" sz="1200" dirty="0">
                <a:latin typeface="BIZ UDPゴシック" panose="020B0400000000000000" pitchFamily="50" charset="-128"/>
                <a:ea typeface="BIZ UDPゴシック" panose="020B0400000000000000" pitchFamily="50" charset="-128"/>
              </a:rPr>
              <a:t>スポーツ科学機器メーカー：先端技術を持つが社会実装に悩みが</a:t>
            </a:r>
            <a:r>
              <a:rPr kumimoji="1" lang="ja-JP" altLang="en-US" sz="1200">
                <a:latin typeface="BIZ UDPゴシック" panose="020B0400000000000000" pitchFamily="50" charset="-128"/>
                <a:ea typeface="BIZ UDPゴシック" panose="020B0400000000000000" pitchFamily="50" charset="-128"/>
              </a:rPr>
              <a:t>ある企業</a:t>
            </a:r>
            <a:r>
              <a:rPr kumimoji="1" lang="en-US" altLang="ja-JP" sz="1200" dirty="0">
                <a:latin typeface="BIZ UDPゴシック" panose="020B0400000000000000" pitchFamily="50" charset="-128"/>
                <a:ea typeface="BIZ UDPゴシック" panose="020B0400000000000000" pitchFamily="50" charset="-128"/>
              </a:rPr>
              <a:t>)</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 name="テキスト プレースホルダー 2">
            <a:extLst>
              <a:ext uri="{FF2B5EF4-FFF2-40B4-BE49-F238E27FC236}">
                <a16:creationId xmlns:a16="http://schemas.microsoft.com/office/drawing/2014/main" id="{F4D3A913-94DB-65D5-1BED-710D4D55C85B}"/>
              </a:ext>
            </a:extLst>
          </p:cNvPr>
          <p:cNvSpPr>
            <a:spLocks noGrp="1"/>
          </p:cNvSpPr>
          <p:nvPr>
            <p:ph type="body" idx="1"/>
          </p:nvPr>
        </p:nvSpPr>
        <p:spPr>
          <a:xfrm>
            <a:off x="0" y="1117015"/>
            <a:ext cx="12743848" cy="2687819"/>
          </a:xfrm>
        </p:spPr>
        <p:txBody>
          <a:bodyPr/>
          <a:lstStyle/>
          <a:p>
            <a:pPr marL="101600" indent="0">
              <a:buNone/>
            </a:pPr>
            <a:r>
              <a:rPr kumimoji="1" lang="ja-JP" altLang="en-US" sz="1600" b="1" u="sng" dirty="0"/>
              <a:t>主な属性と特徴</a:t>
            </a:r>
            <a:endParaRPr kumimoji="1" lang="en-US" altLang="ja-JP" sz="1600" b="1" u="sng" dirty="0"/>
          </a:p>
          <a:p>
            <a:pPr marL="101600" indent="0">
              <a:buNone/>
            </a:pPr>
            <a:r>
              <a:rPr kumimoji="1" lang="ja-JP" altLang="en-US" sz="1600" b="1" dirty="0"/>
              <a:t>・創業</a:t>
            </a:r>
            <a:r>
              <a:rPr kumimoji="1" lang="en-US" altLang="ja-JP" sz="1600" b="1" dirty="0"/>
              <a:t>5</a:t>
            </a:r>
            <a:r>
              <a:rPr kumimoji="1" lang="ja-JP" altLang="en-US" sz="1600" b="1" dirty="0"/>
              <a:t>年スポーツ機器メーカー</a:t>
            </a:r>
            <a:endParaRPr kumimoji="1" lang="en-US" altLang="ja-JP" sz="1600" b="1" dirty="0"/>
          </a:p>
          <a:p>
            <a:pPr marL="101600" indent="0">
              <a:buNone/>
            </a:pPr>
            <a:r>
              <a:rPr kumimoji="1" lang="ja-JP" altLang="en-US" sz="1600" b="1" dirty="0"/>
              <a:t>・代表が新進気鋭の</a:t>
            </a:r>
            <a:r>
              <a:rPr kumimoji="1" lang="en-US" altLang="ja-JP" sz="1600" b="1" dirty="0"/>
              <a:t>30</a:t>
            </a:r>
            <a:r>
              <a:rPr kumimoji="1" lang="ja-JP" altLang="en-US" sz="1600" b="1" dirty="0"/>
              <a:t>歳、自身もスポーツ経験があり</a:t>
            </a:r>
            <a:endParaRPr kumimoji="1" lang="en-US" altLang="ja-JP" sz="1600" b="1" dirty="0"/>
          </a:p>
          <a:p>
            <a:pPr marL="101600" indent="0">
              <a:buNone/>
            </a:pPr>
            <a:r>
              <a:rPr kumimoji="1" lang="ja-JP" altLang="en-US" sz="1600" b="1" dirty="0"/>
              <a:t>・日本ではまだない先端測定・分析の機器を保有</a:t>
            </a:r>
            <a:endParaRPr kumimoji="1" lang="en-US" altLang="ja-JP" sz="1600" b="1" dirty="0"/>
          </a:p>
          <a:p>
            <a:pPr marL="101600" indent="0">
              <a:buNone/>
            </a:pPr>
            <a:r>
              <a:rPr kumimoji="1" lang="ja-JP" altLang="en-US" sz="1600" b="1" dirty="0"/>
              <a:t>・代表が海外で技術・機器のノウハウを習得</a:t>
            </a: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endParaRPr kumimoji="1" lang="en-US" altLang="ja-JP" sz="1600" b="1" dirty="0"/>
          </a:p>
          <a:p>
            <a:pPr marL="101600" indent="0">
              <a:buNone/>
            </a:pPr>
            <a:r>
              <a:rPr kumimoji="1" lang="ja-JP" altLang="en-US" sz="1600" b="1" u="sng" dirty="0"/>
              <a:t>ペルソナ特有の背景</a:t>
            </a:r>
            <a:endParaRPr kumimoji="1" lang="en-US" altLang="ja-JP" sz="1600" b="1" u="sng" dirty="0"/>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「展示会や広告のコスト負担に悩みを感じている」</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「日本にはないが、海外では普及している技術で絶対の自信を持っている」</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a:p>
            <a:pPr marL="101600" indent="0">
              <a:buNone/>
            </a:pPr>
            <a:r>
              <a:rPr kumimoji="1" lang="ja-JP" altLang="en-US" sz="1600" b="1" dirty="0">
                <a:solidFill>
                  <a:schemeClr val="tx1"/>
                </a:solidFill>
                <a:latin typeface="BIZ UDPゴシック" panose="020B0400000000000000" pitchFamily="50" charset="-128"/>
                <a:ea typeface="BIZ UDPゴシック" panose="020B0400000000000000" pitchFamily="50" charset="-128"/>
              </a:rPr>
              <a:t>「購入となると学校では高価で購入に至らないことに悩み」</a:t>
            </a:r>
            <a:endParaRPr kumimoji="1" lang="en-US" altLang="ja-JP" sz="1600" b="1" dirty="0">
              <a:solidFill>
                <a:schemeClr val="tx1"/>
              </a:solidFill>
              <a:latin typeface="BIZ UDPゴシック" panose="020B0400000000000000" pitchFamily="50" charset="-128"/>
              <a:ea typeface="BIZ UDPゴシック" panose="020B0400000000000000" pitchFamily="50" charset="-128"/>
            </a:endParaRPr>
          </a:p>
        </p:txBody>
      </p:sp>
      <p:sp>
        <p:nvSpPr>
          <p:cNvPr id="9" name="吹き出し: 折線 8">
            <a:extLst>
              <a:ext uri="{FF2B5EF4-FFF2-40B4-BE49-F238E27FC236}">
                <a16:creationId xmlns:a16="http://schemas.microsoft.com/office/drawing/2014/main" id="{F7C84AF8-64AC-9479-2DB5-17CCC2381354}"/>
              </a:ext>
            </a:extLst>
          </p:cNvPr>
          <p:cNvSpPr/>
          <p:nvPr/>
        </p:nvSpPr>
        <p:spPr>
          <a:xfrm>
            <a:off x="9001078" y="786797"/>
            <a:ext cx="2966850" cy="566496"/>
          </a:xfrm>
          <a:prstGeom prst="borderCallout2">
            <a:avLst>
              <a:gd name="adj1" fmla="val 18414"/>
              <a:gd name="adj2" fmla="val -355"/>
              <a:gd name="adj3" fmla="val 18461"/>
              <a:gd name="adj4" fmla="val -8724"/>
              <a:gd name="adj5" fmla="val 75983"/>
              <a:gd name="adj6" fmla="val -32025"/>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すぐに使える“リアルなテスト環境”が欲しい</a:t>
            </a:r>
            <a:endParaRPr kumimoji="1" lang="ja-JP" altLang="en-US" sz="1050" b="0"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10" name="吹き出し: 折線 9">
            <a:extLst>
              <a:ext uri="{FF2B5EF4-FFF2-40B4-BE49-F238E27FC236}">
                <a16:creationId xmlns:a16="http://schemas.microsoft.com/office/drawing/2014/main" id="{950AD969-1B48-9B60-84B5-64050E7DA8EC}"/>
              </a:ext>
            </a:extLst>
          </p:cNvPr>
          <p:cNvSpPr/>
          <p:nvPr/>
        </p:nvSpPr>
        <p:spPr>
          <a:xfrm>
            <a:off x="3475075" y="516652"/>
            <a:ext cx="2781725" cy="792955"/>
          </a:xfrm>
          <a:prstGeom prst="borderCallout2">
            <a:avLst>
              <a:gd name="adj1" fmla="val 49817"/>
              <a:gd name="adj2" fmla="val 100256"/>
              <a:gd name="adj3" fmla="val 50618"/>
              <a:gd name="adj4" fmla="val 109294"/>
              <a:gd name="adj5" fmla="val 81005"/>
              <a:gd name="adj6" fmla="val 120127"/>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050" dirty="0">
                <a:solidFill>
                  <a:srgbClr val="000000"/>
                </a:solidFill>
                <a:latin typeface="BIZ UDPゴシック" panose="020B0400000000000000" pitchFamily="50" charset="-128"/>
                <a:ea typeface="BIZ UDPゴシック" panose="020B0400000000000000" pitchFamily="50" charset="-128"/>
              </a:rPr>
              <a:t>技術はあるが、販売する</a:t>
            </a:r>
            <a:r>
              <a:rPr kumimoji="1" lang="ja-JP" altLang="en-US"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チャネルがない／少ない</a:t>
            </a:r>
            <a:endParaRPr kumimoji="1" lang="en-US" altLang="ja-JP"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→実店舗・常設の体験拠点を持っていない</a:t>
            </a:r>
            <a:endParaRPr kumimoji="1" lang="en-US" altLang="ja-JP" sz="105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11" name="吹き出し: 折線 10">
            <a:extLst>
              <a:ext uri="{FF2B5EF4-FFF2-40B4-BE49-F238E27FC236}">
                <a16:creationId xmlns:a16="http://schemas.microsoft.com/office/drawing/2014/main" id="{B6A7AD49-6A94-06B6-D40F-EA3A6FDAB970}"/>
              </a:ext>
            </a:extLst>
          </p:cNvPr>
          <p:cNvSpPr/>
          <p:nvPr/>
        </p:nvSpPr>
        <p:spPr>
          <a:xfrm>
            <a:off x="8928098" y="2443810"/>
            <a:ext cx="3263901" cy="1097554"/>
          </a:xfrm>
          <a:prstGeom prst="borderCallout2">
            <a:avLst>
              <a:gd name="adj1" fmla="val 18414"/>
              <a:gd name="adj2" fmla="val -355"/>
              <a:gd name="adj3" fmla="val 18461"/>
              <a:gd name="adj4" fmla="val -8724"/>
              <a:gd name="adj5" fmla="val 11074"/>
              <a:gd name="adj6" fmla="val -16850"/>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ジョブ例：</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sym typeface="Arial"/>
              </a:rPr>
              <a:t>導入・販売につながる導線（営業チャネル）を作りたい</a:t>
            </a:r>
            <a:endParaRPr kumimoji="1" lang="ja-JP" altLang="en-US" sz="1050" b="0"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sym typeface="Arial"/>
            </a:endParaRPr>
          </a:p>
        </p:txBody>
      </p:sp>
      <p:sp>
        <p:nvSpPr>
          <p:cNvPr id="16" name="テキスト ボックス 15">
            <a:extLst>
              <a:ext uri="{FF2B5EF4-FFF2-40B4-BE49-F238E27FC236}">
                <a16:creationId xmlns:a16="http://schemas.microsoft.com/office/drawing/2014/main" id="{8ED3C343-B200-44DB-A0B8-8E6C4D9B43BC}"/>
              </a:ext>
            </a:extLst>
          </p:cNvPr>
          <p:cNvSpPr txBox="1"/>
          <p:nvPr/>
        </p:nvSpPr>
        <p:spPr>
          <a:xfrm>
            <a:off x="2952427" y="3938133"/>
            <a:ext cx="9314482" cy="369332"/>
          </a:xfrm>
          <a:prstGeom prst="rect">
            <a:avLst/>
          </a:prstGeom>
          <a:noFill/>
        </p:spPr>
        <p:txBody>
          <a:bodyPr wrap="square">
            <a:spAutoFit/>
          </a:bodyPr>
          <a:lstStyle>
            <a:defPPr marR="0" lvl="0" algn="l" rtl="0">
              <a:lnSpc>
                <a:spcPct val="100000"/>
              </a:lnSpc>
              <a:spcBef>
                <a:spcPts val="0"/>
              </a:spcBef>
              <a:spcAft>
                <a:spcPts val="0"/>
              </a:spcAft>
            </a:defPPr>
            <a:lvl1pPr>
              <a:defRPr kumimoji="1" sz="1800" b="1">
                <a:solidFill>
                  <a:srgbClr val="0E0E3A"/>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ジョブ：「体験させれば勝てる」とわかっているので、実証フィールド・機会が欲しい</a:t>
            </a:r>
          </a:p>
        </p:txBody>
      </p:sp>
      <p:sp>
        <p:nvSpPr>
          <p:cNvPr id="17" name="矢印: 下 16">
            <a:extLst>
              <a:ext uri="{FF2B5EF4-FFF2-40B4-BE49-F238E27FC236}">
                <a16:creationId xmlns:a16="http://schemas.microsoft.com/office/drawing/2014/main" id="{959F96A4-D358-E14C-D8B4-3A834D049EAF}"/>
              </a:ext>
            </a:extLst>
          </p:cNvPr>
          <p:cNvSpPr/>
          <p:nvPr/>
        </p:nvSpPr>
        <p:spPr>
          <a:xfrm>
            <a:off x="2580469" y="5516355"/>
            <a:ext cx="81366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2F7C7230-3720-A026-204D-AB6AE400DDA9}"/>
              </a:ext>
            </a:extLst>
          </p:cNvPr>
          <p:cNvSpPr txBox="1"/>
          <p:nvPr/>
        </p:nvSpPr>
        <p:spPr>
          <a:xfrm>
            <a:off x="924321" y="6018986"/>
            <a:ext cx="64589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800" b="1" dirty="0">
                <a:solidFill>
                  <a:srgbClr val="0E0E3A"/>
                </a:solidFill>
              </a:rPr>
              <a:t>実証</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 </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 </a:t>
            </a:r>
            <a:r>
              <a:rPr kumimoji="1" lang="ja-JP" altLang="en-US" sz="1800" b="1" dirty="0">
                <a:solidFill>
                  <a:srgbClr val="0E0E3A"/>
                </a:solidFill>
              </a:rPr>
              <a:t>販路</a:t>
            </a:r>
            <a:r>
              <a:rPr kumimoji="1" lang="ja-JP" altLang="en-US" sz="1800" b="1" i="0" u="none" strike="noStrike" kern="0" cap="none" spc="0" normalizeH="0" baseline="0" noProof="0" dirty="0">
                <a:ln>
                  <a:noFill/>
                </a:ln>
                <a:solidFill>
                  <a:srgbClr val="0E0E3A"/>
                </a:solidFill>
                <a:effectLst/>
                <a:uLnTx/>
                <a:uFillTx/>
                <a:latin typeface="Arial"/>
                <a:cs typeface="Arial"/>
                <a:sym typeface="Arial"/>
              </a:rPr>
              <a:t> </a:t>
            </a:r>
            <a:r>
              <a:rPr kumimoji="1" lang="en-US" altLang="ja-JP" sz="1800" b="1" i="0" u="none" strike="noStrike" kern="0" cap="none" spc="0" normalizeH="0" baseline="0" noProof="0" dirty="0">
                <a:ln>
                  <a:noFill/>
                </a:ln>
                <a:solidFill>
                  <a:srgbClr val="0E0E3A"/>
                </a:solidFill>
                <a:effectLst/>
                <a:uLnTx/>
                <a:uFillTx/>
                <a:latin typeface="Arial"/>
                <a:cs typeface="Arial"/>
                <a:sym typeface="Arial"/>
              </a:rPr>
              <a:t>× </a:t>
            </a:r>
            <a:r>
              <a:rPr kumimoji="1" lang="ja-JP" altLang="en-US" sz="1800" b="1" dirty="0">
                <a:solidFill>
                  <a:srgbClr val="0E0E3A"/>
                </a:solidFill>
              </a:rPr>
              <a:t>営業の「人と場」が不足</a:t>
            </a:r>
            <a:endParaRPr kumimoji="1" lang="ja-JP" altLang="en-US" sz="1800" b="1" i="0" u="none" strike="noStrike" kern="0" cap="none" spc="0" normalizeH="0" baseline="0" noProof="0" dirty="0">
              <a:ln>
                <a:noFill/>
              </a:ln>
              <a:solidFill>
                <a:srgbClr val="0E0E3A"/>
              </a:solidFill>
              <a:effectLst/>
              <a:uLnTx/>
              <a:uFillTx/>
              <a:latin typeface="Arial"/>
              <a:cs typeface="Arial"/>
              <a:sym typeface="Arial"/>
            </a:endParaRPr>
          </a:p>
        </p:txBody>
      </p:sp>
      <p:pic>
        <p:nvPicPr>
          <p:cNvPr id="7" name="図 6" descr="若い学生に対してノート PC の画面を指している教師">
            <a:extLst>
              <a:ext uri="{FF2B5EF4-FFF2-40B4-BE49-F238E27FC236}">
                <a16:creationId xmlns:a16="http://schemas.microsoft.com/office/drawing/2014/main" id="{D102D414-22FB-C38D-2080-B9FFDFA9A5EB}"/>
              </a:ext>
            </a:extLst>
          </p:cNvPr>
          <p:cNvPicPr>
            <a:picLocks noChangeAspect="1"/>
          </p:cNvPicPr>
          <p:nvPr/>
        </p:nvPicPr>
        <p:blipFill>
          <a:blip r:embed="rId2"/>
          <a:stretch>
            <a:fillRect/>
          </a:stretch>
        </p:blipFill>
        <p:spPr>
          <a:xfrm>
            <a:off x="6256800" y="1390145"/>
            <a:ext cx="2252878" cy="1501552"/>
          </a:xfrm>
          <a:prstGeom prst="rect">
            <a:avLst/>
          </a:prstGeom>
        </p:spPr>
      </p:pic>
    </p:spTree>
    <p:extLst>
      <p:ext uri="{BB962C8B-B14F-4D97-AF65-F5344CB8AC3E}">
        <p14:creationId xmlns:p14="http://schemas.microsoft.com/office/powerpoint/2010/main" val="200619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B9E5CF5B-8BED-AB4B-2384-ED40750E2FEA}"/>
            </a:ext>
          </a:extLst>
        </p:cNvPr>
        <p:cNvGrpSpPr/>
        <p:nvPr/>
      </p:nvGrpSpPr>
      <p:grpSpPr>
        <a:xfrm>
          <a:off x="0" y="0"/>
          <a:ext cx="0" cy="0"/>
          <a:chOff x="0" y="0"/>
          <a:chExt cx="0" cy="0"/>
        </a:xfrm>
      </p:grpSpPr>
      <p:sp>
        <p:nvSpPr>
          <p:cNvPr id="60" name="Google Shape;60;p2">
            <a:extLst>
              <a:ext uri="{FF2B5EF4-FFF2-40B4-BE49-F238E27FC236}">
                <a16:creationId xmlns:a16="http://schemas.microsoft.com/office/drawing/2014/main" id="{CAC2B59D-A117-DB46-0B7D-3B8704374D12}"/>
              </a:ext>
            </a:extLst>
          </p:cNvPr>
          <p:cNvSpPr txBox="1">
            <a:spLocks noGrp="1"/>
          </p:cNvSpPr>
          <p:nvPr>
            <p:ph type="body" idx="1"/>
          </p:nvPr>
        </p:nvSpPr>
        <p:spPr>
          <a:xfrm>
            <a:off x="323995" y="261382"/>
            <a:ext cx="11510085" cy="2872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0253F"/>
              </a:buClr>
              <a:buSzPts val="2300"/>
              <a:buNone/>
            </a:pPr>
            <a:r>
              <a:rPr lang="ja-JP" dirty="0"/>
              <a:t>ビジネスモデルコア（顧客：</a:t>
            </a:r>
            <a:r>
              <a:rPr lang="ja-JP" altLang="en-US" dirty="0"/>
              <a:t>スポーツ科学ヘルスケア企業</a:t>
            </a:r>
            <a:r>
              <a:rPr lang="ja-JP" dirty="0"/>
              <a:t>）</a:t>
            </a:r>
            <a:endParaRPr dirty="0"/>
          </a:p>
        </p:txBody>
      </p:sp>
      <p:sp>
        <p:nvSpPr>
          <p:cNvPr id="61" name="Google Shape;61;p2">
            <a:extLst>
              <a:ext uri="{FF2B5EF4-FFF2-40B4-BE49-F238E27FC236}">
                <a16:creationId xmlns:a16="http://schemas.microsoft.com/office/drawing/2014/main" id="{EEB18A2E-C78E-C471-5739-FA2EAC7609DF}"/>
              </a:ext>
            </a:extLst>
          </p:cNvPr>
          <p:cNvSpPr txBox="1">
            <a:spLocks noGrp="1"/>
          </p:cNvSpPr>
          <p:nvPr>
            <p:ph type="body" idx="2"/>
          </p:nvPr>
        </p:nvSpPr>
        <p:spPr>
          <a:xfrm>
            <a:off x="734529" y="1669402"/>
            <a:ext cx="4417324" cy="59440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①技術を販売するチャネルができる</a:t>
            </a:r>
          </a:p>
          <a:p>
            <a:pPr marL="0" lvl="0" indent="0" algn="l" rtl="0">
              <a:spcBef>
                <a:spcPts val="0"/>
              </a:spcBef>
              <a:spcAft>
                <a:spcPts val="0"/>
              </a:spcAft>
              <a:buClr>
                <a:srgbClr val="0E0E3A"/>
              </a:buClr>
              <a:buSzPts val="1000"/>
              <a:buNone/>
            </a:pPr>
            <a:r>
              <a:rPr lang="ja-JP" altLang="en-US" dirty="0"/>
              <a:t>②すぐに使える“リアルなテスト環境”が提供できる</a:t>
            </a:r>
          </a:p>
          <a:p>
            <a:pPr marL="0" lvl="0" indent="0" algn="l" rtl="0">
              <a:spcBef>
                <a:spcPts val="0"/>
              </a:spcBef>
              <a:spcAft>
                <a:spcPts val="0"/>
              </a:spcAft>
              <a:buClr>
                <a:srgbClr val="0E0E3A"/>
              </a:buClr>
              <a:buSzPts val="1000"/>
              <a:buNone/>
            </a:pPr>
            <a:r>
              <a:rPr lang="ja-JP" altLang="en-US" dirty="0"/>
              <a:t>③導入・販売につながる導線（営業チャネル）を作れる</a:t>
            </a:r>
          </a:p>
        </p:txBody>
      </p:sp>
      <p:sp>
        <p:nvSpPr>
          <p:cNvPr id="62" name="Google Shape;62;p2">
            <a:extLst>
              <a:ext uri="{FF2B5EF4-FFF2-40B4-BE49-F238E27FC236}">
                <a16:creationId xmlns:a16="http://schemas.microsoft.com/office/drawing/2014/main" id="{F502FAB2-0944-4B6C-0549-9F9AD9F6D472}"/>
              </a:ext>
            </a:extLst>
          </p:cNvPr>
          <p:cNvSpPr txBox="1">
            <a:spLocks noGrp="1"/>
          </p:cNvSpPr>
          <p:nvPr>
            <p:ph type="body" idx="3"/>
          </p:nvPr>
        </p:nvSpPr>
        <p:spPr>
          <a:xfrm>
            <a:off x="734529" y="2509911"/>
            <a:ext cx="2679790" cy="160932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en-US" altLang="ja-JP" dirty="0"/>
              <a:t>SETAGAYA Sports Valley</a:t>
            </a:r>
            <a:r>
              <a:rPr lang="ja-JP" altLang="en-US" dirty="0"/>
              <a:t>は、スポーツ科学・ヘルスケア企業に対し、常設フィールドでの継続的体験を通じて一般ユーザのリアルな使用データを収集し、そのデータを基点に体験から導入までの自然な導線を設計することで、従来の展示会依存や研究室偏重から脱却し、来年度予算削減リスクを回避しながら持続的な顧客接点と販売成果を同時に実現する。</a:t>
            </a:r>
          </a:p>
          <a:p>
            <a:pPr marL="0" lvl="0" indent="0" algn="l" rtl="0">
              <a:spcBef>
                <a:spcPts val="0"/>
              </a:spcBef>
              <a:spcAft>
                <a:spcPts val="0"/>
              </a:spcAft>
              <a:buClr>
                <a:srgbClr val="0E0E3A"/>
              </a:buClr>
              <a:buSzPts val="1000"/>
              <a:buNone/>
            </a:pPr>
            <a:endParaRPr lang="ja-JP" altLang="en-US" dirty="0"/>
          </a:p>
          <a:p>
            <a:pPr marL="0" lvl="0" indent="0" algn="l" rtl="0">
              <a:spcBef>
                <a:spcPts val="0"/>
              </a:spcBef>
              <a:spcAft>
                <a:spcPts val="0"/>
              </a:spcAft>
              <a:buClr>
                <a:srgbClr val="0E0E3A"/>
              </a:buClr>
              <a:buSzPts val="1000"/>
              <a:buNone/>
            </a:pPr>
            <a:endParaRPr lang="ja-JP" altLang="en-US" dirty="0"/>
          </a:p>
          <a:p>
            <a:pPr marL="0" lvl="0" indent="0" algn="l" rtl="0">
              <a:spcBef>
                <a:spcPts val="0"/>
              </a:spcBef>
              <a:spcAft>
                <a:spcPts val="0"/>
              </a:spcAft>
              <a:buClr>
                <a:srgbClr val="0E0E3A"/>
              </a:buClr>
              <a:buSzPts val="1000"/>
              <a:buNone/>
            </a:pPr>
            <a:endParaRPr dirty="0"/>
          </a:p>
        </p:txBody>
      </p:sp>
      <p:sp>
        <p:nvSpPr>
          <p:cNvPr id="63" name="Google Shape;63;p2">
            <a:extLst>
              <a:ext uri="{FF2B5EF4-FFF2-40B4-BE49-F238E27FC236}">
                <a16:creationId xmlns:a16="http://schemas.microsoft.com/office/drawing/2014/main" id="{F9D99773-369B-0B1A-515F-965135413A82}"/>
              </a:ext>
            </a:extLst>
          </p:cNvPr>
          <p:cNvSpPr txBox="1">
            <a:spLocks noGrp="1"/>
          </p:cNvSpPr>
          <p:nvPr>
            <p:ph type="body" idx="4"/>
          </p:nvPr>
        </p:nvSpPr>
        <p:spPr>
          <a:xfrm>
            <a:off x="731521" y="4365345"/>
            <a:ext cx="4417324" cy="1138810"/>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①常設フィールドでのユーザ体験提供</a:t>
            </a:r>
          </a:p>
          <a:p>
            <a:pPr marL="171450" lvl="0" indent="-107950" algn="l" rtl="0">
              <a:spcBef>
                <a:spcPts val="0"/>
              </a:spcBef>
              <a:spcAft>
                <a:spcPts val="0"/>
              </a:spcAft>
              <a:buClr>
                <a:srgbClr val="0E0E3A"/>
              </a:buClr>
              <a:buSzPts val="1000"/>
              <a:buFont typeface="Arial"/>
              <a:buNone/>
            </a:pPr>
            <a:r>
              <a:rPr lang="ja-JP" altLang="en-US" dirty="0"/>
              <a:t>→ 展示会依存から脱却し、継続的にユーザ接点を確保</a:t>
            </a:r>
          </a:p>
          <a:p>
            <a:pPr marL="171450" lvl="0" indent="-107950" algn="l" rtl="0">
              <a:spcBef>
                <a:spcPts val="0"/>
              </a:spcBef>
              <a:spcAft>
                <a:spcPts val="0"/>
              </a:spcAft>
              <a:buClr>
                <a:srgbClr val="0E0E3A"/>
              </a:buClr>
              <a:buSzPts val="1000"/>
              <a:buFont typeface="Arial"/>
              <a:buNone/>
            </a:pPr>
            <a:r>
              <a:rPr lang="ja-JP" altLang="en-US" dirty="0"/>
              <a:t>②一般ユーザの実使用データ収集</a:t>
            </a:r>
          </a:p>
          <a:p>
            <a:pPr marL="171450" lvl="0" indent="-107950" algn="l" rtl="0">
              <a:spcBef>
                <a:spcPts val="0"/>
              </a:spcBef>
              <a:spcAft>
                <a:spcPts val="0"/>
              </a:spcAft>
              <a:buClr>
                <a:srgbClr val="0E0E3A"/>
              </a:buClr>
              <a:buSzPts val="1000"/>
              <a:buFont typeface="Arial"/>
              <a:buNone/>
            </a:pPr>
            <a:r>
              <a:rPr lang="ja-JP" altLang="en-US" dirty="0"/>
              <a:t>→ 製品の市場適応性を検証できる</a:t>
            </a:r>
          </a:p>
          <a:p>
            <a:pPr marL="171450" lvl="0" indent="-107950" algn="l" rtl="0">
              <a:spcBef>
                <a:spcPts val="0"/>
              </a:spcBef>
              <a:spcAft>
                <a:spcPts val="0"/>
              </a:spcAft>
              <a:buClr>
                <a:srgbClr val="0E0E3A"/>
              </a:buClr>
              <a:buSzPts val="1000"/>
              <a:buFont typeface="Arial"/>
              <a:buNone/>
            </a:pPr>
            <a:r>
              <a:rPr lang="ja-JP" altLang="en-US" dirty="0"/>
              <a:t>③体験から導入までのシームレスな導線</a:t>
            </a:r>
          </a:p>
          <a:p>
            <a:pPr marL="171450" lvl="0" indent="-107950" algn="l" rtl="0">
              <a:spcBef>
                <a:spcPts val="0"/>
              </a:spcBef>
              <a:spcAft>
                <a:spcPts val="0"/>
              </a:spcAft>
              <a:buClr>
                <a:srgbClr val="0E0E3A"/>
              </a:buClr>
              <a:buSzPts val="1000"/>
              <a:buFont typeface="Arial"/>
              <a:buNone/>
            </a:pPr>
            <a:r>
              <a:rPr lang="ja-JP" altLang="en-US" dirty="0"/>
              <a:t>→ 営業依存ではなく、自然な顧客獲得につながる</a:t>
            </a:r>
          </a:p>
          <a:p>
            <a:pPr marL="171450" lvl="0" indent="-107950" algn="l" rtl="0">
              <a:spcBef>
                <a:spcPts val="0"/>
              </a:spcBef>
              <a:spcAft>
                <a:spcPts val="0"/>
              </a:spcAft>
              <a:buClr>
                <a:srgbClr val="0E0E3A"/>
              </a:buClr>
              <a:buSzPts val="1000"/>
              <a:buFont typeface="Arial"/>
              <a:buNone/>
            </a:pPr>
            <a:endParaRPr dirty="0"/>
          </a:p>
        </p:txBody>
      </p:sp>
      <p:sp>
        <p:nvSpPr>
          <p:cNvPr id="64" name="Google Shape;64;p2">
            <a:extLst>
              <a:ext uri="{FF2B5EF4-FFF2-40B4-BE49-F238E27FC236}">
                <a16:creationId xmlns:a16="http://schemas.microsoft.com/office/drawing/2014/main" id="{482F7633-629F-5F74-2654-A056DF56DECB}"/>
              </a:ext>
            </a:extLst>
          </p:cNvPr>
          <p:cNvSpPr txBox="1">
            <a:spLocks noGrp="1"/>
          </p:cNvSpPr>
          <p:nvPr>
            <p:ph type="body" idx="5"/>
          </p:nvPr>
        </p:nvSpPr>
        <p:spPr>
          <a:xfrm>
            <a:off x="5200857" y="1591977"/>
            <a:ext cx="6171861" cy="3559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・創業</a:t>
            </a:r>
            <a:r>
              <a:rPr lang="en-US" altLang="ja-JP" dirty="0"/>
              <a:t>5</a:t>
            </a:r>
            <a:r>
              <a:rPr lang="ja-JP" altLang="en-US" dirty="0"/>
              <a:t>年スポーツ機器メーカー、代表が</a:t>
            </a:r>
            <a:r>
              <a:rPr lang="en-US" altLang="ja-JP" dirty="0"/>
              <a:t>30</a:t>
            </a:r>
            <a:r>
              <a:rPr lang="ja-JP" altLang="en-US" dirty="0"/>
              <a:t>代、自身もスポーツ経験があり</a:t>
            </a:r>
          </a:p>
          <a:p>
            <a:pPr marL="0" lvl="0" indent="0" algn="l" rtl="0">
              <a:spcBef>
                <a:spcPts val="0"/>
              </a:spcBef>
              <a:spcAft>
                <a:spcPts val="0"/>
              </a:spcAft>
              <a:buClr>
                <a:srgbClr val="0E0E3A"/>
              </a:buClr>
              <a:buSzPts val="1000"/>
              <a:buNone/>
            </a:pPr>
            <a:r>
              <a:rPr lang="ja-JP" altLang="en-US" dirty="0"/>
              <a:t>・日本では浸透していない先端測定・分析の機器を保有</a:t>
            </a:r>
          </a:p>
        </p:txBody>
      </p:sp>
      <p:sp>
        <p:nvSpPr>
          <p:cNvPr id="65" name="Google Shape;65;p2">
            <a:extLst>
              <a:ext uri="{FF2B5EF4-FFF2-40B4-BE49-F238E27FC236}">
                <a16:creationId xmlns:a16="http://schemas.microsoft.com/office/drawing/2014/main" id="{C1870C97-F107-5308-A6C5-806C3DEC9602}"/>
              </a:ext>
            </a:extLst>
          </p:cNvPr>
          <p:cNvSpPr txBox="1">
            <a:spLocks noGrp="1"/>
          </p:cNvSpPr>
          <p:nvPr>
            <p:ph type="body" idx="6"/>
          </p:nvPr>
        </p:nvSpPr>
        <p:spPr>
          <a:xfrm>
            <a:off x="5399220" y="2171928"/>
            <a:ext cx="6171861" cy="36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0E3A"/>
              </a:buClr>
              <a:buSzPts val="1000"/>
              <a:buNone/>
            </a:pPr>
            <a:r>
              <a:rPr lang="ja-JP" altLang="en-US" dirty="0"/>
              <a:t>「展示会や広告のコスト負担に悩みを感じている」</a:t>
            </a:r>
          </a:p>
          <a:p>
            <a:pPr marL="0" lvl="0" indent="0" algn="l" rtl="0">
              <a:spcBef>
                <a:spcPts val="0"/>
              </a:spcBef>
              <a:spcAft>
                <a:spcPts val="0"/>
              </a:spcAft>
              <a:buClr>
                <a:srgbClr val="0E0E3A"/>
              </a:buClr>
              <a:buSzPts val="1000"/>
              <a:buNone/>
            </a:pPr>
            <a:r>
              <a:rPr lang="ja-JP" altLang="en-US" dirty="0"/>
              <a:t>「日本にはないが、海外では普及している技術で絶対の自信を持っている」</a:t>
            </a:r>
          </a:p>
          <a:p>
            <a:pPr marL="0" lvl="0" indent="0" algn="l" rtl="0">
              <a:spcBef>
                <a:spcPts val="0"/>
              </a:spcBef>
              <a:spcAft>
                <a:spcPts val="0"/>
              </a:spcAft>
              <a:buClr>
                <a:srgbClr val="0E0E3A"/>
              </a:buClr>
              <a:buSzPts val="1000"/>
              <a:buNone/>
            </a:pPr>
            <a:r>
              <a:rPr lang="ja-JP" altLang="en-US" dirty="0"/>
              <a:t>「購入となると学校では高価で購入に至らないことに悩み」</a:t>
            </a:r>
          </a:p>
        </p:txBody>
      </p:sp>
      <p:sp>
        <p:nvSpPr>
          <p:cNvPr id="66" name="Google Shape;66;p2">
            <a:extLst>
              <a:ext uri="{FF2B5EF4-FFF2-40B4-BE49-F238E27FC236}">
                <a16:creationId xmlns:a16="http://schemas.microsoft.com/office/drawing/2014/main" id="{70022E61-66DD-C3D7-44AE-1B1C60261A12}"/>
              </a:ext>
            </a:extLst>
          </p:cNvPr>
          <p:cNvSpPr txBox="1">
            <a:spLocks noGrp="1"/>
          </p:cNvSpPr>
          <p:nvPr>
            <p:ph type="body" idx="7"/>
          </p:nvPr>
        </p:nvSpPr>
        <p:spPr>
          <a:xfrm>
            <a:off x="5399219" y="2823873"/>
            <a:ext cx="6171861" cy="368248"/>
          </a:xfrm>
          <a:prstGeom prst="rect">
            <a:avLst/>
          </a:prstGeom>
          <a:noFill/>
          <a:ln>
            <a:noFill/>
          </a:ln>
        </p:spPr>
        <p:txBody>
          <a:bodyPr spcFirstLastPara="1" wrap="square" lIns="91425" tIns="45700" rIns="91425" bIns="45700" anchor="t" anchorCtr="0">
            <a:noAutofit/>
          </a:bodyPr>
          <a:lstStyle/>
          <a:p>
            <a:pPr marL="0" lvl="0" indent="0">
              <a:spcBef>
                <a:spcPts val="0"/>
              </a:spcBef>
            </a:pPr>
            <a:r>
              <a:rPr lang="ja-JP" altLang="en-US" dirty="0"/>
              <a:t>日本国内のスポーツ科学・ヘルスケア関連企業：約</a:t>
            </a:r>
            <a:r>
              <a:rPr lang="en-US" altLang="ja-JP" dirty="0"/>
              <a:t>2,500</a:t>
            </a:r>
            <a:r>
              <a:rPr lang="ja-JP" altLang="en-US" dirty="0"/>
              <a:t>社</a:t>
            </a:r>
            <a:r>
              <a:rPr lang="en-US" altLang="ja-JP" dirty="0"/>
              <a:t>×</a:t>
            </a:r>
            <a:r>
              <a:rPr lang="ja-JP" altLang="en-US" dirty="0"/>
              <a:t>首都圏割合</a:t>
            </a:r>
            <a:r>
              <a:rPr lang="en-US" altLang="ja-JP" dirty="0"/>
              <a:t>40%×</a:t>
            </a:r>
            <a:r>
              <a:rPr lang="ja-JP" altLang="en-US" dirty="0"/>
              <a:t>一般ユーザ接点を模索している企業約</a:t>
            </a:r>
            <a:r>
              <a:rPr lang="en-US" altLang="ja-JP" dirty="0"/>
              <a:t>25</a:t>
            </a:r>
            <a:r>
              <a:rPr lang="ja-JP" altLang="en-US" dirty="0"/>
              <a:t>％＝</a:t>
            </a:r>
            <a:r>
              <a:rPr lang="en-US" altLang="ja-JP" dirty="0"/>
              <a:t>250</a:t>
            </a:r>
            <a:r>
              <a:rPr lang="ja-JP" altLang="en-US" dirty="0"/>
              <a:t>社</a:t>
            </a:r>
          </a:p>
          <a:p>
            <a:pPr marL="0" lvl="0" indent="0">
              <a:spcBef>
                <a:spcPts val="0"/>
              </a:spcBef>
            </a:pPr>
            <a:endParaRPr lang="ja-JP" altLang="en-US" dirty="0"/>
          </a:p>
        </p:txBody>
      </p:sp>
      <p:sp>
        <p:nvSpPr>
          <p:cNvPr id="67" name="Google Shape;67;p2">
            <a:extLst>
              <a:ext uri="{FF2B5EF4-FFF2-40B4-BE49-F238E27FC236}">
                <a16:creationId xmlns:a16="http://schemas.microsoft.com/office/drawing/2014/main" id="{F9A94639-25E0-EA88-66A1-BDB572C69382}"/>
              </a:ext>
            </a:extLst>
          </p:cNvPr>
          <p:cNvSpPr txBox="1">
            <a:spLocks noGrp="1"/>
          </p:cNvSpPr>
          <p:nvPr>
            <p:ph type="body" idx="8"/>
          </p:nvPr>
        </p:nvSpPr>
        <p:spPr>
          <a:xfrm>
            <a:off x="5223269" y="3738563"/>
            <a:ext cx="3205113" cy="816744"/>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①販売するチャネルが欲しい</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②すぐに使える“リアルなテスト環境”が欲しい</a:t>
            </a:r>
          </a:p>
          <a:p>
            <a:pPr marL="171450" lvl="0" indent="-107950" algn="l" rtl="0">
              <a:spcBef>
                <a:spcPts val="0"/>
              </a:spcBef>
              <a:spcAft>
                <a:spcPts val="0"/>
              </a:spcAft>
              <a:buClr>
                <a:srgbClr val="0E0E3A"/>
              </a:buClr>
              <a:buSzPts val="1000"/>
              <a:buFont typeface="Arial"/>
              <a:buNone/>
            </a:pPr>
            <a:r>
              <a:rPr lang="ja-JP" altLang="en-US" dirty="0"/>
              <a:t>③実証フィールド・機会が欲しい</a:t>
            </a:r>
          </a:p>
        </p:txBody>
      </p:sp>
      <p:sp>
        <p:nvSpPr>
          <p:cNvPr id="68" name="Google Shape;68;p2">
            <a:extLst>
              <a:ext uri="{FF2B5EF4-FFF2-40B4-BE49-F238E27FC236}">
                <a16:creationId xmlns:a16="http://schemas.microsoft.com/office/drawing/2014/main" id="{79A8E84B-4F2D-4454-DC7B-8F58B2CAE18E}"/>
              </a:ext>
            </a:extLst>
          </p:cNvPr>
          <p:cNvSpPr txBox="1">
            <a:spLocks noGrp="1"/>
          </p:cNvSpPr>
          <p:nvPr>
            <p:ph type="body" idx="9"/>
          </p:nvPr>
        </p:nvSpPr>
        <p:spPr>
          <a:xfrm>
            <a:off x="5200857" y="4679543"/>
            <a:ext cx="3416968" cy="833669"/>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①営業人員やネットワークが不足</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②専用施設や被験者の確保に高コストがかかる</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③導入前に試せる環境が整っていない</a:t>
            </a:r>
          </a:p>
        </p:txBody>
      </p:sp>
      <p:sp>
        <p:nvSpPr>
          <p:cNvPr id="69" name="Google Shape;69;p2">
            <a:extLst>
              <a:ext uri="{FF2B5EF4-FFF2-40B4-BE49-F238E27FC236}">
                <a16:creationId xmlns:a16="http://schemas.microsoft.com/office/drawing/2014/main" id="{FF466665-75E4-132C-D279-5BA2D506FE50}"/>
              </a:ext>
            </a:extLst>
          </p:cNvPr>
          <p:cNvSpPr txBox="1">
            <a:spLocks noGrp="1"/>
          </p:cNvSpPr>
          <p:nvPr>
            <p:ph type="body" idx="13"/>
          </p:nvPr>
        </p:nvSpPr>
        <p:spPr>
          <a:xfrm>
            <a:off x="8528858" y="3664804"/>
            <a:ext cx="3039530" cy="816743"/>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①展示会、代理店やパートナー企業との提携</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②自社で簡易的な検証環境を構築、被保険者はネットで募集</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③会議室での事例紹介、スポーツイベントで体験ブースを設置</a:t>
            </a:r>
          </a:p>
        </p:txBody>
      </p:sp>
      <p:sp>
        <p:nvSpPr>
          <p:cNvPr id="70" name="Google Shape;70;p2">
            <a:extLst>
              <a:ext uri="{FF2B5EF4-FFF2-40B4-BE49-F238E27FC236}">
                <a16:creationId xmlns:a16="http://schemas.microsoft.com/office/drawing/2014/main" id="{DE2DB18B-8597-BE67-6E7E-CC075BB55955}"/>
              </a:ext>
            </a:extLst>
          </p:cNvPr>
          <p:cNvSpPr txBox="1">
            <a:spLocks noGrp="1"/>
          </p:cNvSpPr>
          <p:nvPr>
            <p:ph type="body" idx="14"/>
          </p:nvPr>
        </p:nvSpPr>
        <p:spPr>
          <a:xfrm>
            <a:off x="8340139" y="4679542"/>
            <a:ext cx="3416967" cy="833669"/>
          </a:xfrm>
          <a:prstGeom prst="rect">
            <a:avLst/>
          </a:prstGeom>
          <a:noFill/>
          <a:ln>
            <a:noFill/>
          </a:ln>
        </p:spPr>
        <p:txBody>
          <a:bodyPr spcFirstLastPara="1" wrap="square" lIns="91425" tIns="45700" rIns="91425" bIns="45700" anchor="t" anchorCtr="0">
            <a:noAutofit/>
          </a:bodyPr>
          <a:lstStyle/>
          <a:p>
            <a:pPr marL="171450" lvl="0" indent="-107950" algn="l" rtl="0">
              <a:spcBef>
                <a:spcPts val="0"/>
              </a:spcBef>
              <a:spcAft>
                <a:spcPts val="0"/>
              </a:spcAft>
              <a:buClr>
                <a:srgbClr val="0E0E3A"/>
              </a:buClr>
              <a:buSzPts val="1000"/>
              <a:buFont typeface="Arial"/>
              <a:buNone/>
            </a:pPr>
            <a:r>
              <a:rPr lang="ja-JP" altLang="en-US" dirty="0"/>
              <a:t>①展示会は高コスト、パートナー依存で将来性が不安</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②実際の利用環境、ユーザと乖離しており、顧客に響かない</a:t>
            </a:r>
            <a:endParaRPr lang="en-US" altLang="ja-JP" dirty="0"/>
          </a:p>
          <a:p>
            <a:pPr marL="171450" lvl="0" indent="-107950" algn="l" rtl="0">
              <a:spcBef>
                <a:spcPts val="0"/>
              </a:spcBef>
              <a:spcAft>
                <a:spcPts val="0"/>
              </a:spcAft>
              <a:buClr>
                <a:srgbClr val="0E0E3A"/>
              </a:buClr>
              <a:buSzPts val="1000"/>
              <a:buFont typeface="Arial"/>
              <a:buNone/>
            </a:pPr>
            <a:r>
              <a:rPr lang="ja-JP" altLang="en-US" dirty="0"/>
              <a:t>③事例の口頭での紹介だけでは、効果が伝わらず、イベントは短期間で、継続的な効果がない</a:t>
            </a:r>
            <a:endParaRPr dirty="0"/>
          </a:p>
        </p:txBody>
      </p:sp>
      <p:sp>
        <p:nvSpPr>
          <p:cNvPr id="71" name="Google Shape;71;p2">
            <a:extLst>
              <a:ext uri="{FF2B5EF4-FFF2-40B4-BE49-F238E27FC236}">
                <a16:creationId xmlns:a16="http://schemas.microsoft.com/office/drawing/2014/main" id="{FB270790-5F5D-256F-5A88-C0AB27A2529B}"/>
              </a:ext>
            </a:extLst>
          </p:cNvPr>
          <p:cNvSpPr txBox="1">
            <a:spLocks noGrp="1"/>
          </p:cNvSpPr>
          <p:nvPr>
            <p:ph type="body" idx="15"/>
          </p:nvPr>
        </p:nvSpPr>
        <p:spPr>
          <a:xfrm>
            <a:off x="1546169" y="5656025"/>
            <a:ext cx="10185755" cy="424365"/>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ja-JP" altLang="en-US" dirty="0"/>
              <a:t>原価：ほぼゼロ（データ収集＝施設・被験者：自社リソース） 現在の対策コスト：展示会出展費用：</a:t>
            </a:r>
            <a:r>
              <a:rPr lang="en-US" altLang="ja-JP" dirty="0"/>
              <a:t>1</a:t>
            </a:r>
            <a:r>
              <a:rPr lang="ja-JP" altLang="en-US" dirty="0"/>
              <a:t>回あたり数百万円（ブース設営・人件費・移動費）、データ収集費用：</a:t>
            </a:r>
            <a:r>
              <a:rPr lang="en-US" altLang="ja-JP" dirty="0"/>
              <a:t>¥10,000〜¥20,000</a:t>
            </a:r>
            <a:r>
              <a:rPr lang="ja-JP" altLang="en-US" dirty="0"/>
              <a:t>／人、営業活動コスト：営業先依存で人件費・時間コストが高い→年間数百万円規模＋精神的負担（営業依存・成果不透明） </a:t>
            </a:r>
            <a:endParaRPr lang="en-US" altLang="ja-JP" dirty="0"/>
          </a:p>
          <a:p>
            <a:pPr marL="0" lvl="0" indent="0">
              <a:spcBef>
                <a:spcPts val="0"/>
              </a:spcBef>
            </a:pPr>
            <a:r>
              <a:rPr lang="en-US" altLang="ja-JP" dirty="0"/>
              <a:t>SETAGAYA Sports Valley</a:t>
            </a:r>
            <a:r>
              <a:rPr lang="ja-JP" altLang="en-US" dirty="0"/>
              <a:t>月額 </a:t>
            </a:r>
            <a:r>
              <a:rPr lang="en-US" altLang="ja-JP" dirty="0"/>
              <a:t>¥300,000〜¥500,000</a:t>
            </a:r>
            <a:r>
              <a:rPr lang="ja-JP" altLang="en-US" dirty="0"/>
              <a:t>／社（常設ショールーム＋継続的データ収集＋導線設計）、スポット利用 </a:t>
            </a:r>
            <a:r>
              <a:rPr lang="en-US" altLang="ja-JP" dirty="0"/>
              <a:t>¥100,000〜¥150,000</a:t>
            </a:r>
            <a:r>
              <a:rPr lang="ja-JP" altLang="en-US" dirty="0"/>
              <a:t>／回（展示会出展の</a:t>
            </a:r>
            <a:r>
              <a:rPr lang="en-US" altLang="ja-JP" dirty="0"/>
              <a:t>1/3〜1/5</a:t>
            </a:r>
            <a:r>
              <a:rPr lang="ja-JP" altLang="en-US" dirty="0"/>
              <a:t>程度）</a:t>
            </a:r>
          </a:p>
        </p:txBody>
      </p:sp>
      <p:pic>
        <p:nvPicPr>
          <p:cNvPr id="7" name="図プレースホルダー 6" descr="屋内, 天井, 持つ, 人 が含まれている画像&#10;&#10;AI 生成コンテンツは誤りを含む可能性があります。">
            <a:extLst>
              <a:ext uri="{FF2B5EF4-FFF2-40B4-BE49-F238E27FC236}">
                <a16:creationId xmlns:a16="http://schemas.microsoft.com/office/drawing/2014/main" id="{9C797CCA-D903-A09F-5C9A-652886F9D036}"/>
              </a:ext>
            </a:extLst>
          </p:cNvPr>
          <p:cNvPicPr>
            <a:picLocks noGrp="1" noChangeAspect="1"/>
          </p:cNvPicPr>
          <p:nvPr>
            <p:ph type="pic" idx="16"/>
          </p:nvPr>
        </p:nvPicPr>
        <p:blipFill>
          <a:blip r:embed="rId3" cstate="email">
            <a:extLst>
              <a:ext uri="{28A0092B-C50C-407E-A947-70E740481C1C}">
                <a14:useLocalDpi xmlns:a14="http://schemas.microsoft.com/office/drawing/2010/main"/>
              </a:ext>
            </a:extLst>
          </a:blip>
          <a:srcRect/>
          <a:stretch>
            <a:fillRect/>
          </a:stretch>
        </p:blipFill>
        <p:spPr>
          <a:xfrm>
            <a:off x="3489325" y="2509838"/>
            <a:ext cx="1658938" cy="1228725"/>
          </a:xfrm>
          <a:prstGeom prst="rect">
            <a:avLst/>
          </a:prstGeom>
          <a:noFill/>
          <a:ln>
            <a:noFill/>
          </a:ln>
        </p:spPr>
      </p:pic>
      <p:sp>
        <p:nvSpPr>
          <p:cNvPr id="3" name="図プレースホルダー 2">
            <a:extLst>
              <a:ext uri="{FF2B5EF4-FFF2-40B4-BE49-F238E27FC236}">
                <a16:creationId xmlns:a16="http://schemas.microsoft.com/office/drawing/2014/main" id="{315EC857-8AC8-A91E-F80B-0F11B5BA2413}"/>
              </a:ext>
            </a:extLst>
          </p:cNvPr>
          <p:cNvSpPr>
            <a:spLocks noGrp="1"/>
          </p:cNvSpPr>
          <p:nvPr>
            <p:ph type="pic" idx="17"/>
          </p:nvPr>
        </p:nvSpPr>
        <p:spPr/>
        <p:txBody>
          <a:bodyPr/>
          <a:lstStyle/>
          <a:p>
            <a:endParaRPr lang="ja-JP" altLang="en-US"/>
          </a:p>
        </p:txBody>
      </p:sp>
      <p:pic>
        <p:nvPicPr>
          <p:cNvPr id="4" name="図 3" descr="若い学生に対してノート PC の画面を指している教師">
            <a:extLst>
              <a:ext uri="{FF2B5EF4-FFF2-40B4-BE49-F238E27FC236}">
                <a16:creationId xmlns:a16="http://schemas.microsoft.com/office/drawing/2014/main" id="{3429BF5B-C916-FF82-F6DC-60862426D0B3}"/>
              </a:ext>
            </a:extLst>
          </p:cNvPr>
          <p:cNvPicPr>
            <a:picLocks noChangeAspect="1"/>
          </p:cNvPicPr>
          <p:nvPr/>
        </p:nvPicPr>
        <p:blipFill>
          <a:blip r:embed="rId4"/>
          <a:stretch>
            <a:fillRect/>
          </a:stretch>
        </p:blipFill>
        <p:spPr>
          <a:xfrm>
            <a:off x="10241281" y="1101271"/>
            <a:ext cx="1376514" cy="917452"/>
          </a:xfrm>
          <a:prstGeom prst="rect">
            <a:avLst/>
          </a:prstGeom>
        </p:spPr>
      </p:pic>
      <p:sp>
        <p:nvSpPr>
          <p:cNvPr id="2" name="正方形/長方形 1">
            <a:extLst>
              <a:ext uri="{FF2B5EF4-FFF2-40B4-BE49-F238E27FC236}">
                <a16:creationId xmlns:a16="http://schemas.microsoft.com/office/drawing/2014/main" id="{D289F26A-6217-68F9-0AB7-C509DDCBE2A4}"/>
              </a:ext>
            </a:extLst>
          </p:cNvPr>
          <p:cNvSpPr/>
          <p:nvPr/>
        </p:nvSpPr>
        <p:spPr>
          <a:xfrm>
            <a:off x="1470991" y="5581816"/>
            <a:ext cx="9239416" cy="594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mn-cs"/>
              </a:rPr>
              <a:t>検討中</a:t>
            </a:r>
          </a:p>
        </p:txBody>
      </p:sp>
    </p:spTree>
    <p:extLst>
      <p:ext uri="{BB962C8B-B14F-4D97-AF65-F5344CB8AC3E}">
        <p14:creationId xmlns:p14="http://schemas.microsoft.com/office/powerpoint/2010/main" val="357392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671A0-EF01-7D75-FDD1-4D3A4C062C56}"/>
            </a:ext>
          </a:extLst>
        </p:cNvPr>
        <p:cNvGrpSpPr/>
        <p:nvPr/>
      </p:nvGrpSpPr>
      <p:grpSpPr>
        <a:xfrm>
          <a:off x="0" y="0"/>
          <a:ext cx="0" cy="0"/>
          <a:chOff x="0" y="0"/>
          <a:chExt cx="0" cy="0"/>
        </a:xfrm>
      </p:grpSpPr>
      <p:pic>
        <p:nvPicPr>
          <p:cNvPr id="17" name="図 16" descr="時計仕掛けのクローズアップ">
            <a:extLst>
              <a:ext uri="{FF2B5EF4-FFF2-40B4-BE49-F238E27FC236}">
                <a16:creationId xmlns:a16="http://schemas.microsoft.com/office/drawing/2014/main" id="{E4502CF9-FFDE-DB67-E533-77ABD5900681}"/>
              </a:ext>
            </a:extLst>
          </p:cNvPr>
          <p:cNvPicPr>
            <a:picLocks noChangeAspect="1"/>
          </p:cNvPicPr>
          <p:nvPr/>
        </p:nvPicPr>
        <p:blipFill>
          <a:blip r:embed="rId2">
            <a:alphaModFix amt="21000"/>
          </a:blip>
          <a:stretch>
            <a:fillRect/>
          </a:stretch>
        </p:blipFill>
        <p:spPr>
          <a:xfrm>
            <a:off x="6862835" y="733037"/>
            <a:ext cx="5032342" cy="4472660"/>
          </a:xfrm>
          <a:prstGeom prst="rect">
            <a:avLst/>
          </a:prstGeom>
          <a:effectLst>
            <a:softEdge rad="317500"/>
          </a:effectLst>
        </p:spPr>
      </p:pic>
      <p:pic>
        <p:nvPicPr>
          <p:cNvPr id="9" name="グラフィックス 8" descr="競技場 単色塗りつぶし">
            <a:extLst>
              <a:ext uri="{FF2B5EF4-FFF2-40B4-BE49-F238E27FC236}">
                <a16:creationId xmlns:a16="http://schemas.microsoft.com/office/drawing/2014/main" id="{74D2B395-F34E-4112-34AD-8A1E13934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8732" y="3841473"/>
            <a:ext cx="1854536" cy="1854536"/>
          </a:xfrm>
          <a:prstGeom prst="rect">
            <a:avLst/>
          </a:prstGeom>
        </p:spPr>
      </p:pic>
      <p:sp>
        <p:nvSpPr>
          <p:cNvPr id="5" name="タイトル 1">
            <a:extLst>
              <a:ext uri="{FF2B5EF4-FFF2-40B4-BE49-F238E27FC236}">
                <a16:creationId xmlns:a16="http://schemas.microsoft.com/office/drawing/2014/main" id="{B01F823A-25BE-EE5B-584A-F53F53E19694}"/>
              </a:ext>
            </a:extLst>
          </p:cNvPr>
          <p:cNvSpPr txBox="1">
            <a:spLocks/>
          </p:cNvSpPr>
          <p:nvPr/>
        </p:nvSpPr>
        <p:spPr>
          <a:xfrm>
            <a:off x="1" y="0"/>
            <a:ext cx="11560028" cy="293615"/>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0" marR="0" lvl="0" indent="0" algn="l" defTabSz="457140" rtl="0" eaLnBrk="0" fontAlgn="base" latinLnBrk="0" hangingPunct="0">
              <a:lnSpc>
                <a:spcPct val="100000"/>
              </a:lnSpc>
              <a:spcBef>
                <a:spcPct val="0"/>
              </a:spcBef>
              <a:spcAft>
                <a:spcPct val="0"/>
              </a:spcAft>
              <a:buClrTx/>
              <a:buSzTx/>
              <a:buFontTx/>
              <a:buNone/>
              <a:tabLst/>
              <a:defRPr/>
            </a:pPr>
            <a:r>
              <a:rPr kumimoji="1" lang="ja-JP" altLang="en-US" sz="1200" b="1" i="0" u="none" strike="noStrike" kern="0" cap="none" spc="0" normalizeH="0" baseline="0" noProof="0" dirty="0">
                <a:ln>
                  <a:noFill/>
                </a:ln>
                <a:solidFill>
                  <a:srgbClr val="0E0E3A"/>
                </a:solidFill>
                <a:effectLst/>
                <a:uLnTx/>
                <a:uFillTx/>
                <a:latin typeface="BIZ UDPゴシック" panose="020B0400000000000000" pitchFamily="50" charset="-128"/>
                <a:ea typeface="BIZ UDPゴシック" panose="020B0400000000000000" pitchFamily="50" charset="-128"/>
              </a:rPr>
              <a:t>背景・課題</a:t>
            </a:r>
          </a:p>
        </p:txBody>
      </p:sp>
      <p:sp>
        <p:nvSpPr>
          <p:cNvPr id="12" name="タイトル 1">
            <a:extLst>
              <a:ext uri="{FF2B5EF4-FFF2-40B4-BE49-F238E27FC236}">
                <a16:creationId xmlns:a16="http://schemas.microsoft.com/office/drawing/2014/main" id="{C9DBE435-EB6A-6D6F-469F-006A906A1DD9}"/>
              </a:ext>
            </a:extLst>
          </p:cNvPr>
          <p:cNvSpPr txBox="1">
            <a:spLocks/>
          </p:cNvSpPr>
          <p:nvPr/>
        </p:nvSpPr>
        <p:spPr>
          <a:xfrm>
            <a:off x="2675746" y="5802399"/>
            <a:ext cx="9516254" cy="707887"/>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0" marR="0" lvl="0" indent="0" algn="ctr" defTabSz="457140" rtl="0" eaLnBrk="0" fontAlgn="base" latinLnBrk="0" hangingPunct="0">
              <a:lnSpc>
                <a:spcPct val="100000"/>
              </a:lnSpc>
              <a:spcBef>
                <a:spcPct val="0"/>
              </a:spcBef>
              <a:spcAft>
                <a:spcPct val="0"/>
              </a:spcAft>
              <a:buClrTx/>
              <a:buSzTx/>
              <a:buFontTx/>
              <a:buNone/>
              <a:tabLst/>
              <a:defRPr/>
            </a:pPr>
            <a:r>
              <a:rPr kumimoji="1" lang="ja-JP" altLang="en-US" sz="24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技術以外の競技力を底上げする</a:t>
            </a:r>
            <a:r>
              <a:rPr lang="en-US" altLang="ja-JP" dirty="0">
                <a:solidFill>
                  <a:srgbClr val="FF0000"/>
                </a:solidFill>
                <a:latin typeface="BIZ UDPゴシック" panose="020B0400000000000000" pitchFamily="50" charset="-128"/>
                <a:ea typeface="BIZ UDPゴシック" panose="020B0400000000000000" pitchFamily="50" charset="-128"/>
              </a:rPr>
              <a:t>”</a:t>
            </a:r>
            <a:r>
              <a:rPr lang="ja-JP" altLang="en-US" dirty="0">
                <a:solidFill>
                  <a:srgbClr val="FF0000"/>
                </a:solidFill>
                <a:latin typeface="BIZ UDPゴシック" panose="020B0400000000000000" pitchFamily="50" charset="-128"/>
                <a:ea typeface="BIZ UDPゴシック" panose="020B0400000000000000" pitchFamily="50" charset="-128"/>
              </a:rPr>
              <a:t>実証フィールド</a:t>
            </a:r>
            <a:r>
              <a:rPr kumimoji="1" lang="en-US" altLang="ja-JP" sz="24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が不足している</a:t>
            </a:r>
          </a:p>
        </p:txBody>
      </p:sp>
      <p:pic>
        <p:nvPicPr>
          <p:cNvPr id="4" name="図 3" descr="草, 屋外, サッカー, 人 が含まれている画像&#10;&#10;AI 生成コンテンツは誤りを含む可能性があります。">
            <a:extLst>
              <a:ext uri="{FF2B5EF4-FFF2-40B4-BE49-F238E27FC236}">
                <a16:creationId xmlns:a16="http://schemas.microsoft.com/office/drawing/2014/main" id="{2B782BB4-14BA-FBAB-AC14-913E048CDD13}"/>
              </a:ext>
            </a:extLst>
          </p:cNvPr>
          <p:cNvPicPr>
            <a:picLocks noChangeAspect="1"/>
          </p:cNvPicPr>
          <p:nvPr/>
        </p:nvPicPr>
        <p:blipFill>
          <a:blip r:embed="rId5">
            <a:alphaModFix amt="21000"/>
            <a:extLst>
              <a:ext uri="{28A0092B-C50C-407E-A947-70E740481C1C}">
                <a14:useLocalDpi xmlns:a14="http://schemas.microsoft.com/office/drawing/2010/main" val="0"/>
              </a:ext>
            </a:extLst>
          </a:blip>
          <a:srcRect t="9805" b="17524"/>
          <a:stretch>
            <a:fillRect/>
          </a:stretch>
        </p:blipFill>
        <p:spPr>
          <a:xfrm>
            <a:off x="304141" y="400005"/>
            <a:ext cx="5025026" cy="5477687"/>
          </a:xfrm>
          <a:prstGeom prst="rect">
            <a:avLst/>
          </a:prstGeom>
          <a:effectLst>
            <a:softEdge rad="317500"/>
          </a:effectLst>
        </p:spPr>
      </p:pic>
      <p:sp>
        <p:nvSpPr>
          <p:cNvPr id="14" name="タイトル 1">
            <a:extLst>
              <a:ext uri="{FF2B5EF4-FFF2-40B4-BE49-F238E27FC236}">
                <a16:creationId xmlns:a16="http://schemas.microsoft.com/office/drawing/2014/main" id="{ABB22735-E23E-805A-1B16-073B37DB595A}"/>
              </a:ext>
            </a:extLst>
          </p:cNvPr>
          <p:cNvSpPr txBox="1">
            <a:spLocks/>
          </p:cNvSpPr>
          <p:nvPr/>
        </p:nvSpPr>
        <p:spPr>
          <a:xfrm>
            <a:off x="746324" y="2217330"/>
            <a:ext cx="4383391" cy="2084749"/>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怪我を繰り返す本当の原因を知り、リスクを取り除きたい</a:t>
            </a:r>
          </a:p>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成長のボトルネックを正しく特定し、自分に必要な改善を明確にしたい</a:t>
            </a:r>
          </a:p>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不安・怪我・不調による悪循環から抜け出し、自信を持ってプレーしたい</a:t>
            </a:r>
          </a:p>
        </p:txBody>
      </p:sp>
      <p:sp>
        <p:nvSpPr>
          <p:cNvPr id="15" name="タイトル 1">
            <a:extLst>
              <a:ext uri="{FF2B5EF4-FFF2-40B4-BE49-F238E27FC236}">
                <a16:creationId xmlns:a16="http://schemas.microsoft.com/office/drawing/2014/main" id="{C8A3D190-32D6-4774-51BE-3B6173C5CB96}"/>
              </a:ext>
            </a:extLst>
          </p:cNvPr>
          <p:cNvSpPr txBox="1">
            <a:spLocks/>
          </p:cNvSpPr>
          <p:nvPr/>
        </p:nvSpPr>
        <p:spPr>
          <a:xfrm>
            <a:off x="1783185" y="1004649"/>
            <a:ext cx="3155113" cy="450158"/>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0" marR="0" lvl="0" indent="0" algn="ctr" defTabSz="457140" rtl="0" eaLnBrk="0" fontAlgn="base" latinLnBrk="0" hangingPunct="0">
              <a:lnSpc>
                <a:spcPct val="100000"/>
              </a:lnSpc>
              <a:spcBef>
                <a:spcPct val="0"/>
              </a:spcBef>
              <a:spcAft>
                <a:spcPct val="0"/>
              </a:spcAft>
              <a:buClrTx/>
              <a:buSzTx/>
              <a:buFontTx/>
              <a:buNone/>
              <a:tabLst/>
              <a:defRPr/>
            </a:pPr>
            <a:r>
              <a:rPr kumimoji="1"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選手の「成長」</a:t>
            </a:r>
          </a:p>
        </p:txBody>
      </p:sp>
      <p:sp>
        <p:nvSpPr>
          <p:cNvPr id="18" name="テキスト ボックス 17">
            <a:extLst>
              <a:ext uri="{FF2B5EF4-FFF2-40B4-BE49-F238E27FC236}">
                <a16:creationId xmlns:a16="http://schemas.microsoft.com/office/drawing/2014/main" id="{5D42B6C9-31F7-B0B7-CC0F-4F023888DF75}"/>
              </a:ext>
            </a:extLst>
          </p:cNvPr>
          <p:cNvSpPr txBox="1"/>
          <p:nvPr/>
        </p:nvSpPr>
        <p:spPr>
          <a:xfrm>
            <a:off x="793120" y="1590798"/>
            <a:ext cx="4122173" cy="707886"/>
          </a:xfrm>
          <a:prstGeom prst="rect">
            <a:avLst/>
          </a:prstGeom>
          <a:solidFill>
            <a:schemeClr val="tx1">
              <a:alpha val="68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FFFF"/>
                </a:solidFill>
                <a:effectLst/>
                <a:uLnTx/>
                <a:uFillTx/>
                <a:latin typeface="Calibri"/>
                <a:ea typeface="ＭＳ Ｐゴシック"/>
                <a:cs typeface="+mn-cs"/>
              </a:rPr>
              <a:t>努力の正しさが不安。</a:t>
            </a:r>
            <a:endParaRPr kumimoji="1" lang="en-US" altLang="ja-JP" sz="2000" b="1" i="0" u="none" strike="noStrike" kern="1200" cap="none" spc="0" normalizeH="0" baseline="0" noProof="0" dirty="0">
              <a:ln>
                <a:noFill/>
              </a:ln>
              <a:solidFill>
                <a:srgbClr val="FFFFFF"/>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FFFF"/>
                </a:solidFill>
                <a:effectLst/>
                <a:uLnTx/>
                <a:uFillTx/>
                <a:latin typeface="Calibri"/>
                <a:ea typeface="ＭＳ Ｐゴシック"/>
                <a:cs typeface="+mn-cs"/>
              </a:rPr>
              <a:t>怪我せず本気で成長したい</a:t>
            </a:r>
          </a:p>
        </p:txBody>
      </p:sp>
      <p:pic>
        <p:nvPicPr>
          <p:cNvPr id="22" name="グラフィックス 21" descr="サッカー 単色塗りつぶし">
            <a:extLst>
              <a:ext uri="{FF2B5EF4-FFF2-40B4-BE49-F238E27FC236}">
                <a16:creationId xmlns:a16="http://schemas.microsoft.com/office/drawing/2014/main" id="{C91698DD-C271-11E2-E4E8-E19E3E5778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9606" y="882324"/>
            <a:ext cx="540027" cy="540027"/>
          </a:xfrm>
          <a:prstGeom prst="rect">
            <a:avLst/>
          </a:prstGeom>
        </p:spPr>
      </p:pic>
      <p:sp>
        <p:nvSpPr>
          <p:cNvPr id="13" name="タイトル 1">
            <a:extLst>
              <a:ext uri="{FF2B5EF4-FFF2-40B4-BE49-F238E27FC236}">
                <a16:creationId xmlns:a16="http://schemas.microsoft.com/office/drawing/2014/main" id="{863E9636-5B82-0015-20A7-0CDF666B062D}"/>
              </a:ext>
            </a:extLst>
          </p:cNvPr>
          <p:cNvSpPr txBox="1">
            <a:spLocks/>
          </p:cNvSpPr>
          <p:nvPr/>
        </p:nvSpPr>
        <p:spPr>
          <a:xfrm>
            <a:off x="7456305" y="2237168"/>
            <a:ext cx="4023622" cy="1803360"/>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技術はあるが、販売するチャネルがない／少ない</a:t>
            </a:r>
            <a:endParaRPr kumimoji="1" lang="en-US" altLang="ja-JP"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endParaRPr>
          </a:p>
          <a:p>
            <a:pPr marR="0" lvl="0" algn="l" defTabSz="457140" rtl="0" eaLnBrk="0" fontAlgn="base" latinLnBrk="0" hangingPunct="0">
              <a:lnSpc>
                <a:spcPct val="200000"/>
              </a:lnSpc>
              <a:spcBef>
                <a:spcPct val="0"/>
              </a:spcBef>
              <a:spcAft>
                <a:spcPct val="0"/>
              </a:spcAft>
              <a:buClrTx/>
              <a:buSzTx/>
              <a:tabLst/>
              <a:defRPr/>
            </a:pPr>
            <a:r>
              <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→実店舗・常設の体験拠点を持っていない</a:t>
            </a:r>
            <a:r>
              <a:rPr kumimoji="1" lang="en-US" altLang="ja-JP"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a:t>
            </a:r>
            <a:r>
              <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展示会負担大</a:t>
            </a:r>
          </a:p>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すぐに使える“リアルなテスト環境”が欲しい</a:t>
            </a:r>
            <a:endParaRPr kumimoji="1" lang="en-US" altLang="ja-JP"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endParaRPr>
          </a:p>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lang="ja-JP" altLang="en-US" sz="1200" dirty="0">
                <a:solidFill>
                  <a:schemeClr val="tx1"/>
                </a:solidFill>
                <a:latin typeface="BIZ UDPゴシック" panose="020B0400000000000000" pitchFamily="50" charset="-128"/>
                <a:ea typeface="BIZ UDPゴシック" panose="020B0400000000000000" pitchFamily="50" charset="-128"/>
              </a:rPr>
              <a:t>購入となると学校では高価で購入に至らない</a:t>
            </a:r>
            <a:endPar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endParaRPr>
          </a:p>
          <a:p>
            <a:pPr marL="285750" marR="0" lvl="0" indent="-285750" algn="l" defTabSz="457140" rtl="0" eaLnBrk="0" fontAlgn="base" latinLnBrk="0" hangingPunct="0">
              <a:lnSpc>
                <a:spcPct val="200000"/>
              </a:lnSpc>
              <a:spcBef>
                <a:spcPct val="0"/>
              </a:spcBef>
              <a:spcAft>
                <a:spcPct val="0"/>
              </a:spcAft>
              <a:buClrTx/>
              <a:buSzTx/>
              <a:buFont typeface="Wingdings" panose="05000000000000000000" pitchFamily="2" charset="2"/>
              <a:buChar char="l"/>
              <a:tabLst/>
              <a:defRPr/>
            </a:pPr>
            <a:r>
              <a:rPr kumimoji="1" lang="ja-JP" altLang="en-US" sz="1200" i="0" u="none" strike="noStrike" kern="0" cap="none" spc="0" normalizeH="0" baseline="0" noProof="0" dirty="0">
                <a:ln>
                  <a:noFill/>
                </a:ln>
                <a:solidFill>
                  <a:schemeClr val="tx1"/>
                </a:solidFill>
                <a:effectLst/>
                <a:uLnTx/>
                <a:uFillTx/>
                <a:latin typeface="BIZ UDPゴシック" panose="020B0400000000000000" pitchFamily="50" charset="-128"/>
                <a:ea typeface="BIZ UDPゴシック" panose="020B0400000000000000" pitchFamily="50" charset="-128"/>
              </a:rPr>
              <a:t>導入・販売につながる導線（営業チャネル）を作りたい</a:t>
            </a:r>
          </a:p>
        </p:txBody>
      </p:sp>
      <p:sp>
        <p:nvSpPr>
          <p:cNvPr id="16" name="タイトル 1">
            <a:extLst>
              <a:ext uri="{FF2B5EF4-FFF2-40B4-BE49-F238E27FC236}">
                <a16:creationId xmlns:a16="http://schemas.microsoft.com/office/drawing/2014/main" id="{E8AFE16D-95DB-760F-89A9-89E97BC64B3F}"/>
              </a:ext>
            </a:extLst>
          </p:cNvPr>
          <p:cNvSpPr txBox="1">
            <a:spLocks/>
          </p:cNvSpPr>
          <p:nvPr/>
        </p:nvSpPr>
        <p:spPr>
          <a:xfrm>
            <a:off x="8341879" y="1004648"/>
            <a:ext cx="3138048" cy="450158"/>
          </a:xfrm>
          <a:prstGeom prst="rect">
            <a:avLst/>
          </a:prstGeom>
        </p:spPr>
        <p:txBody>
          <a:bodyPr/>
          <a:lstStyle>
            <a:lvl1pPr algn="l" defTabSz="457140" rtl="0" eaLnBrk="0" fontAlgn="base" hangingPunct="0">
              <a:spcBef>
                <a:spcPct val="0"/>
              </a:spcBef>
              <a:spcAft>
                <a:spcPct val="0"/>
              </a:spcAft>
              <a:defRPr kumimoji="1" sz="2400" b="1" i="0">
                <a:solidFill>
                  <a:srgbClr val="0E0E3A"/>
                </a:solidFill>
                <a:effectLst/>
                <a:latin typeface="SST Japanese Pro Regular"/>
                <a:ea typeface="SST Japanese Pro Regular"/>
                <a:cs typeface="SST Japanese Pro Regular"/>
              </a:defRPr>
            </a:lvl1pPr>
            <a:lvl2pPr algn="l" defTabSz="457140" rtl="0" eaLnBrk="0" fontAlgn="base" hangingPunct="0">
              <a:spcBef>
                <a:spcPct val="0"/>
              </a:spcBef>
              <a:spcAft>
                <a:spcPct val="0"/>
              </a:spcAft>
              <a:defRPr kumimoji="1" sz="2600" b="1">
                <a:solidFill>
                  <a:srgbClr val="0E0E3A"/>
                </a:solidFill>
                <a:latin typeface="Tahoma" pitchFamily="34" charset="0"/>
                <a:cs typeface="Arial" charset="0"/>
              </a:defRPr>
            </a:lvl2pPr>
            <a:lvl3pPr algn="l" defTabSz="457140" rtl="0" eaLnBrk="0" fontAlgn="base" hangingPunct="0">
              <a:spcBef>
                <a:spcPct val="0"/>
              </a:spcBef>
              <a:spcAft>
                <a:spcPct val="0"/>
              </a:spcAft>
              <a:defRPr kumimoji="1" sz="2600" b="1">
                <a:solidFill>
                  <a:srgbClr val="0E0E3A"/>
                </a:solidFill>
                <a:latin typeface="Tahoma" pitchFamily="34" charset="0"/>
                <a:cs typeface="Arial" charset="0"/>
              </a:defRPr>
            </a:lvl3pPr>
            <a:lvl4pPr algn="l" defTabSz="457140" rtl="0" eaLnBrk="0" fontAlgn="base" hangingPunct="0">
              <a:spcBef>
                <a:spcPct val="0"/>
              </a:spcBef>
              <a:spcAft>
                <a:spcPct val="0"/>
              </a:spcAft>
              <a:defRPr kumimoji="1" sz="2600" b="1">
                <a:solidFill>
                  <a:srgbClr val="0E0E3A"/>
                </a:solidFill>
                <a:latin typeface="Tahoma" pitchFamily="34" charset="0"/>
                <a:cs typeface="Arial" charset="0"/>
              </a:defRPr>
            </a:lvl4pPr>
            <a:lvl5pPr algn="l" defTabSz="457140" rtl="0" eaLnBrk="0" fontAlgn="base" hangingPunct="0">
              <a:spcBef>
                <a:spcPct val="0"/>
              </a:spcBef>
              <a:spcAft>
                <a:spcPct val="0"/>
              </a:spcAft>
              <a:defRPr kumimoji="1" sz="2600" b="1">
                <a:solidFill>
                  <a:srgbClr val="0E0E3A"/>
                </a:solidFill>
                <a:latin typeface="Tahoma" pitchFamily="34" charset="0"/>
                <a:cs typeface="Arial" charset="0"/>
              </a:defRPr>
            </a:lvl5pPr>
            <a:lvl6pPr marL="457140" algn="l" defTabSz="457140" rtl="0" eaLnBrk="0" fontAlgn="base" hangingPunct="0">
              <a:spcBef>
                <a:spcPct val="0"/>
              </a:spcBef>
              <a:spcAft>
                <a:spcPct val="0"/>
              </a:spcAft>
              <a:defRPr kumimoji="1" sz="3000" b="1">
                <a:solidFill>
                  <a:schemeClr val="tx1"/>
                </a:solidFill>
                <a:latin typeface="Tahoma" pitchFamily="34" charset="0"/>
                <a:cs typeface="Arial" charset="0"/>
              </a:defRPr>
            </a:lvl6pPr>
            <a:lvl7pPr marL="914278" algn="l" defTabSz="457140" rtl="0" eaLnBrk="0" fontAlgn="base" hangingPunct="0">
              <a:spcBef>
                <a:spcPct val="0"/>
              </a:spcBef>
              <a:spcAft>
                <a:spcPct val="0"/>
              </a:spcAft>
              <a:defRPr kumimoji="1" sz="3000" b="1">
                <a:solidFill>
                  <a:schemeClr val="tx1"/>
                </a:solidFill>
                <a:latin typeface="Tahoma" pitchFamily="34" charset="0"/>
                <a:cs typeface="Arial" charset="0"/>
              </a:defRPr>
            </a:lvl7pPr>
            <a:lvl8pPr marL="1371417" algn="l" defTabSz="457140" rtl="0" eaLnBrk="0" fontAlgn="base" hangingPunct="0">
              <a:spcBef>
                <a:spcPct val="0"/>
              </a:spcBef>
              <a:spcAft>
                <a:spcPct val="0"/>
              </a:spcAft>
              <a:defRPr kumimoji="1" sz="3000" b="1">
                <a:solidFill>
                  <a:schemeClr val="tx1"/>
                </a:solidFill>
                <a:latin typeface="Tahoma" pitchFamily="34" charset="0"/>
                <a:cs typeface="Arial" charset="0"/>
              </a:defRPr>
            </a:lvl8pPr>
            <a:lvl9pPr marL="1828556" algn="l" defTabSz="457140" rtl="0" eaLnBrk="0" fontAlgn="base" hangingPunct="0">
              <a:spcBef>
                <a:spcPct val="0"/>
              </a:spcBef>
              <a:spcAft>
                <a:spcPct val="0"/>
              </a:spcAft>
              <a:defRPr kumimoji="1" sz="3000" b="1">
                <a:solidFill>
                  <a:schemeClr val="tx1"/>
                </a:solidFill>
                <a:latin typeface="Tahoma" pitchFamily="34" charset="0"/>
                <a:cs typeface="Arial" charset="0"/>
              </a:defRPr>
            </a:lvl9pPr>
          </a:lstStyle>
          <a:p>
            <a:pPr marL="0" marR="0" lvl="0" indent="0" algn="ctr" defTabSz="457140" rtl="0" eaLnBrk="0" fontAlgn="base" latinLnBrk="0" hangingPunct="0">
              <a:lnSpc>
                <a:spcPct val="100000"/>
              </a:lnSpc>
              <a:spcBef>
                <a:spcPct val="0"/>
              </a:spcBef>
              <a:spcAft>
                <a:spcPct val="0"/>
              </a:spcAft>
              <a:buClrTx/>
              <a:buSzTx/>
              <a:buFontTx/>
              <a:buNone/>
              <a:tabLst/>
              <a:defRPr/>
            </a:pPr>
            <a:r>
              <a:rPr kumimoji="1"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スポーツ</a:t>
            </a:r>
            <a:r>
              <a:rPr lang="ja-JP" altLang="en-US" sz="1800" dirty="0">
                <a:solidFill>
                  <a:srgbClr val="000000"/>
                </a:solidFill>
                <a:latin typeface="BIZ UDPゴシック" panose="020B0400000000000000" pitchFamily="50" charset="-128"/>
                <a:ea typeface="BIZ UDPゴシック" panose="020B0400000000000000" pitchFamily="50" charset="-128"/>
              </a:rPr>
              <a:t>テック</a:t>
            </a:r>
            <a:r>
              <a:rPr kumimoji="1"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a:t>
            </a:r>
            <a:r>
              <a:rPr lang="ja-JP" altLang="en-US" sz="1800" dirty="0">
                <a:solidFill>
                  <a:srgbClr val="000000"/>
                </a:solidFill>
                <a:latin typeface="BIZ UDPゴシック" panose="020B0400000000000000" pitchFamily="50" charset="-128"/>
                <a:ea typeface="BIZ UDPゴシック" panose="020B0400000000000000" pitchFamily="50" charset="-128"/>
              </a:rPr>
              <a:t>実証</a:t>
            </a:r>
            <a:r>
              <a:rPr kumimoji="1" lang="ja-JP" altLang="en-US" sz="1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9" name="テキスト ボックス 18">
            <a:extLst>
              <a:ext uri="{FF2B5EF4-FFF2-40B4-BE49-F238E27FC236}">
                <a16:creationId xmlns:a16="http://schemas.microsoft.com/office/drawing/2014/main" id="{12FD1712-1DD5-1493-78CC-D1B26771C9A4}"/>
              </a:ext>
            </a:extLst>
          </p:cNvPr>
          <p:cNvSpPr txBox="1"/>
          <p:nvPr/>
        </p:nvSpPr>
        <p:spPr>
          <a:xfrm>
            <a:off x="7314261" y="1588714"/>
            <a:ext cx="4122173" cy="707886"/>
          </a:xfrm>
          <a:prstGeom prst="rect">
            <a:avLst/>
          </a:prstGeom>
          <a:solidFill>
            <a:schemeClr val="tx1">
              <a:alpha val="68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FFFF"/>
                </a:solidFill>
                <a:effectLst/>
                <a:uLnTx/>
                <a:uFillTx/>
                <a:latin typeface="Calibri"/>
                <a:ea typeface="ＭＳ Ｐゴシック"/>
                <a:cs typeface="+mn-cs"/>
              </a:rPr>
              <a:t>「体験させれば勝てる」のに、</a:t>
            </a:r>
            <a:endParaRPr kumimoji="1" lang="en-US" altLang="ja-JP" sz="2000" b="1" i="0" u="none" strike="noStrike" kern="1200" cap="none" spc="0" normalizeH="0" baseline="0" noProof="0" dirty="0">
              <a:ln>
                <a:noFill/>
              </a:ln>
              <a:solidFill>
                <a:srgbClr val="FFFFFF"/>
              </a:solidFill>
              <a:effectLst/>
              <a:uLnTx/>
              <a:uFillTx/>
              <a:latin typeface="Calibri"/>
              <a:ea typeface="ＭＳ Ｐ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FFFF"/>
                </a:solidFill>
                <a:effectLst/>
                <a:uLnTx/>
                <a:uFillTx/>
                <a:latin typeface="Calibri"/>
                <a:ea typeface="ＭＳ Ｐゴシック"/>
                <a:cs typeface="+mn-cs"/>
              </a:rPr>
              <a:t>実証フィールド・機会がない</a:t>
            </a:r>
          </a:p>
        </p:txBody>
      </p:sp>
      <p:sp>
        <p:nvSpPr>
          <p:cNvPr id="36" name="矢印: 左右 35">
            <a:extLst>
              <a:ext uri="{FF2B5EF4-FFF2-40B4-BE49-F238E27FC236}">
                <a16:creationId xmlns:a16="http://schemas.microsoft.com/office/drawing/2014/main" id="{85C8EF5D-D841-21D3-E108-0640F44E50FC}"/>
              </a:ext>
            </a:extLst>
          </p:cNvPr>
          <p:cNvSpPr/>
          <p:nvPr/>
        </p:nvSpPr>
        <p:spPr>
          <a:xfrm>
            <a:off x="4773621" y="4775756"/>
            <a:ext cx="2644761" cy="460513"/>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a:cs typeface="+mn-cs"/>
            </a:endParaRPr>
          </a:p>
        </p:txBody>
      </p:sp>
      <p:sp>
        <p:nvSpPr>
          <p:cNvPr id="37" name="乗算記号 36">
            <a:extLst>
              <a:ext uri="{FF2B5EF4-FFF2-40B4-BE49-F238E27FC236}">
                <a16:creationId xmlns:a16="http://schemas.microsoft.com/office/drawing/2014/main" id="{A23D9009-158F-B6CA-DE16-2E49E1674AB9}"/>
              </a:ext>
            </a:extLst>
          </p:cNvPr>
          <p:cNvSpPr/>
          <p:nvPr/>
        </p:nvSpPr>
        <p:spPr>
          <a:xfrm>
            <a:off x="5110577" y="4013233"/>
            <a:ext cx="1970849" cy="1970849"/>
          </a:xfrm>
          <a:prstGeom prst="mathMultiply">
            <a:avLst>
              <a:gd name="adj1" fmla="val 9152"/>
            </a:avLst>
          </a:prstGeom>
          <a:solidFill>
            <a:srgbClr val="FF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Calibri"/>
              <a:ea typeface="ＭＳ Ｐゴシック"/>
              <a:cs typeface="+mn-cs"/>
            </a:endParaRPr>
          </a:p>
        </p:txBody>
      </p:sp>
      <p:sp>
        <p:nvSpPr>
          <p:cNvPr id="38" name="正方形/長方形 37">
            <a:extLst>
              <a:ext uri="{FF2B5EF4-FFF2-40B4-BE49-F238E27FC236}">
                <a16:creationId xmlns:a16="http://schemas.microsoft.com/office/drawing/2014/main" id="{D4B580AC-72D2-5953-FC31-9D475338B29C}"/>
              </a:ext>
            </a:extLst>
          </p:cNvPr>
          <p:cNvSpPr/>
          <p:nvPr/>
        </p:nvSpPr>
        <p:spPr>
          <a:xfrm>
            <a:off x="744981" y="1483918"/>
            <a:ext cx="545938" cy="318928"/>
          </a:xfrm>
          <a:prstGeom prst="rect">
            <a:avLst/>
          </a:prstGeom>
          <a:solidFill>
            <a:schemeClr val="bg1"/>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a:t>
            </a:r>
          </a:p>
        </p:txBody>
      </p:sp>
      <p:sp>
        <p:nvSpPr>
          <p:cNvPr id="39" name="正方形/長方形 38">
            <a:extLst>
              <a:ext uri="{FF2B5EF4-FFF2-40B4-BE49-F238E27FC236}">
                <a16:creationId xmlns:a16="http://schemas.microsoft.com/office/drawing/2014/main" id="{155A3AF8-723A-E56B-A9FD-9576660C05C7}"/>
              </a:ext>
            </a:extLst>
          </p:cNvPr>
          <p:cNvSpPr/>
          <p:nvPr/>
        </p:nvSpPr>
        <p:spPr>
          <a:xfrm>
            <a:off x="7227439" y="1483918"/>
            <a:ext cx="545938" cy="318928"/>
          </a:xfrm>
          <a:prstGeom prst="rect">
            <a:avLst/>
          </a:prstGeom>
          <a:solidFill>
            <a:schemeClr val="bg1"/>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a:t>
            </a:r>
          </a:p>
        </p:txBody>
      </p:sp>
      <p:sp>
        <p:nvSpPr>
          <p:cNvPr id="40" name="正方形/長方形 39">
            <a:extLst>
              <a:ext uri="{FF2B5EF4-FFF2-40B4-BE49-F238E27FC236}">
                <a16:creationId xmlns:a16="http://schemas.microsoft.com/office/drawing/2014/main" id="{D1BD1A26-6FE5-DD3E-F4D7-F3F8FB2DF7C1}"/>
              </a:ext>
            </a:extLst>
          </p:cNvPr>
          <p:cNvSpPr/>
          <p:nvPr/>
        </p:nvSpPr>
        <p:spPr>
          <a:xfrm>
            <a:off x="1859793" y="5820372"/>
            <a:ext cx="815951" cy="507966"/>
          </a:xfrm>
          <a:prstGeom prst="rect">
            <a:avLst/>
          </a:prstGeom>
          <a:solidFill>
            <a:schemeClr val="bg1"/>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本質</a:t>
            </a:r>
            <a:endPar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a:t>
            </a:r>
          </a:p>
        </p:txBody>
      </p:sp>
      <p:pic>
        <p:nvPicPr>
          <p:cNvPr id="6" name="グラフィックス 5" descr="科学思想 単色塗りつぶし">
            <a:extLst>
              <a:ext uri="{FF2B5EF4-FFF2-40B4-BE49-F238E27FC236}">
                <a16:creationId xmlns:a16="http://schemas.microsoft.com/office/drawing/2014/main" id="{4D9C4CA7-E1B4-5256-4304-AD71E6E5E8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6360" y="787672"/>
            <a:ext cx="723241" cy="723241"/>
          </a:xfrm>
          <a:prstGeom prst="rect">
            <a:avLst/>
          </a:prstGeom>
        </p:spPr>
      </p:pic>
      <p:sp>
        <p:nvSpPr>
          <p:cNvPr id="44" name="テキスト ボックス 43">
            <a:extLst>
              <a:ext uri="{FF2B5EF4-FFF2-40B4-BE49-F238E27FC236}">
                <a16:creationId xmlns:a16="http://schemas.microsoft.com/office/drawing/2014/main" id="{DC5352E8-C0B2-0712-CF54-8A5A2A329BE6}"/>
              </a:ext>
            </a:extLst>
          </p:cNvPr>
          <p:cNvSpPr txBox="1"/>
          <p:nvPr/>
        </p:nvSpPr>
        <p:spPr>
          <a:xfrm>
            <a:off x="8146815" y="4405206"/>
            <a:ext cx="3157719"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映像分析</a:t>
            </a:r>
          </a:p>
        </p:txBody>
      </p:sp>
      <p:sp>
        <p:nvSpPr>
          <p:cNvPr id="45" name="楕円 44">
            <a:extLst>
              <a:ext uri="{FF2B5EF4-FFF2-40B4-BE49-F238E27FC236}">
                <a16:creationId xmlns:a16="http://schemas.microsoft.com/office/drawing/2014/main" id="{909564DD-75C1-4451-06EA-3C2D2F2F3E4E}"/>
              </a:ext>
            </a:extLst>
          </p:cNvPr>
          <p:cNvSpPr/>
          <p:nvPr/>
        </p:nvSpPr>
        <p:spPr>
          <a:xfrm>
            <a:off x="7678953" y="4296013"/>
            <a:ext cx="457769" cy="495387"/>
          </a:xfrm>
          <a:prstGeom prst="ellipse">
            <a:avLst/>
          </a:prstGeom>
          <a:solidFill>
            <a:srgbClr val="FFFFFF"/>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endParaRPr>
          </a:p>
        </p:txBody>
      </p:sp>
      <p:pic>
        <p:nvPicPr>
          <p:cNvPr id="46" name="グラフィックス 45" descr="ビデオ カメラ 単色塗りつぶし">
            <a:extLst>
              <a:ext uri="{FF2B5EF4-FFF2-40B4-BE49-F238E27FC236}">
                <a16:creationId xmlns:a16="http://schemas.microsoft.com/office/drawing/2014/main" id="{6AD18FBE-AECD-79CD-E6ED-9AF1C698AB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9046" y="4296013"/>
            <a:ext cx="447676" cy="447676"/>
          </a:xfrm>
          <a:prstGeom prst="rect">
            <a:avLst/>
          </a:prstGeom>
        </p:spPr>
      </p:pic>
      <p:sp>
        <p:nvSpPr>
          <p:cNvPr id="47" name="テキスト ボックス 46">
            <a:extLst>
              <a:ext uri="{FF2B5EF4-FFF2-40B4-BE49-F238E27FC236}">
                <a16:creationId xmlns:a16="http://schemas.microsoft.com/office/drawing/2014/main" id="{79DD9122-B473-2FE5-FD37-AFABEE6625A9}"/>
              </a:ext>
            </a:extLst>
          </p:cNvPr>
          <p:cNvSpPr txBox="1"/>
          <p:nvPr/>
        </p:nvSpPr>
        <p:spPr>
          <a:xfrm>
            <a:off x="10209625" y="4468877"/>
            <a:ext cx="3437318" cy="276999"/>
          </a:xfrm>
          <a:prstGeom prst="rect">
            <a:avLst/>
          </a:prstGeom>
          <a:noFill/>
        </p:spPr>
        <p:txBody>
          <a:bodyPr wrap="square" rtlCol="0">
            <a:spAutoFit/>
          </a:bodyPr>
          <a:lstStyle>
            <a:defPPr marR="0" lvl="0" algn="l" rtl="0">
              <a:lnSpc>
                <a:spcPct val="100000"/>
              </a:lnSpc>
              <a:spcBef>
                <a:spcPts val="0"/>
              </a:spcBef>
              <a:spcAft>
                <a:spcPts val="0"/>
              </a:spcAft>
            </a:defPPr>
            <a:lvl1pPr>
              <a:defRPr kumimoji="1" sz="1200" b="1">
                <a:latin typeface="Meiryo UI" panose="020B0604030504040204" pitchFamily="50" charset="-128"/>
                <a:ea typeface="Meiryo UI" panose="020B0604030504040204" pitchFamily="50" charset="-128"/>
              </a:defRPr>
            </a:lvl1pPr>
          </a:lstStyle>
          <a:p>
            <a:r>
              <a:rPr lang="ja-JP" altLang="en-US" dirty="0"/>
              <a:t>身体能力、動作解析</a:t>
            </a:r>
            <a:endParaRPr lang="en-US" altLang="ja-JP" dirty="0"/>
          </a:p>
        </p:txBody>
      </p:sp>
      <p:sp>
        <p:nvSpPr>
          <p:cNvPr id="57" name="楕円 56">
            <a:extLst>
              <a:ext uri="{FF2B5EF4-FFF2-40B4-BE49-F238E27FC236}">
                <a16:creationId xmlns:a16="http://schemas.microsoft.com/office/drawing/2014/main" id="{438F64D2-B61E-57BB-D30D-AEF153347DC1}"/>
              </a:ext>
            </a:extLst>
          </p:cNvPr>
          <p:cNvSpPr/>
          <p:nvPr/>
        </p:nvSpPr>
        <p:spPr>
          <a:xfrm>
            <a:off x="9727321" y="4329716"/>
            <a:ext cx="457769" cy="495387"/>
          </a:xfrm>
          <a:prstGeom prst="ellipse">
            <a:avLst/>
          </a:prstGeom>
          <a:solidFill>
            <a:srgbClr val="FFFFFF"/>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endParaRPr>
          </a:p>
        </p:txBody>
      </p:sp>
      <p:pic>
        <p:nvPicPr>
          <p:cNvPr id="58" name="グラフィックス 57" descr="ハイハイ 単色塗りつぶし">
            <a:extLst>
              <a:ext uri="{FF2B5EF4-FFF2-40B4-BE49-F238E27FC236}">
                <a16:creationId xmlns:a16="http://schemas.microsoft.com/office/drawing/2014/main" id="{E4EFF2DF-70C1-20BE-6F61-1880FCBCAA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7551" y="4393358"/>
            <a:ext cx="382398" cy="382398"/>
          </a:xfrm>
          <a:prstGeom prst="rect">
            <a:avLst/>
          </a:prstGeom>
        </p:spPr>
      </p:pic>
      <p:sp>
        <p:nvSpPr>
          <p:cNvPr id="59" name="楕円 58">
            <a:extLst>
              <a:ext uri="{FF2B5EF4-FFF2-40B4-BE49-F238E27FC236}">
                <a16:creationId xmlns:a16="http://schemas.microsoft.com/office/drawing/2014/main" id="{9AC913DE-8CC3-0A7D-DEB8-36B93A474494}"/>
              </a:ext>
            </a:extLst>
          </p:cNvPr>
          <p:cNvSpPr/>
          <p:nvPr/>
        </p:nvSpPr>
        <p:spPr>
          <a:xfrm>
            <a:off x="9739896" y="4954549"/>
            <a:ext cx="457769" cy="507220"/>
          </a:xfrm>
          <a:prstGeom prst="ellipse">
            <a:avLst/>
          </a:prstGeom>
          <a:solidFill>
            <a:srgbClr val="FFFFFF"/>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endParaRPr>
          </a:p>
        </p:txBody>
      </p:sp>
      <p:pic>
        <p:nvPicPr>
          <p:cNvPr id="60" name="グラフィックス 59" descr="脈打つハート 単色塗りつぶし">
            <a:extLst>
              <a:ext uri="{FF2B5EF4-FFF2-40B4-BE49-F238E27FC236}">
                <a16:creationId xmlns:a16="http://schemas.microsoft.com/office/drawing/2014/main" id="{AECCE9A8-B666-917F-2CE7-7BF8D8695D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77551" y="5008105"/>
            <a:ext cx="400109" cy="400109"/>
          </a:xfrm>
          <a:prstGeom prst="rect">
            <a:avLst/>
          </a:prstGeom>
        </p:spPr>
      </p:pic>
      <p:sp>
        <p:nvSpPr>
          <p:cNvPr id="64" name="テキスト ボックス 63">
            <a:extLst>
              <a:ext uri="{FF2B5EF4-FFF2-40B4-BE49-F238E27FC236}">
                <a16:creationId xmlns:a16="http://schemas.microsoft.com/office/drawing/2014/main" id="{F6559262-9BC8-FEA9-5E8A-AB6AC0CAEA3B}"/>
              </a:ext>
            </a:extLst>
          </p:cNvPr>
          <p:cNvSpPr txBox="1"/>
          <p:nvPr/>
        </p:nvSpPr>
        <p:spPr>
          <a:xfrm>
            <a:off x="8175969" y="5025662"/>
            <a:ext cx="3437318" cy="307777"/>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栄養・疲労度改善</a:t>
            </a:r>
            <a:endParaRPr kumimoji="1" lang="ja-JP" altLang="en-US" sz="1100" b="1" dirty="0">
              <a:latin typeface="Meiryo UI" panose="020B0604030504040204" pitchFamily="50" charset="-128"/>
              <a:ea typeface="Meiryo UI" panose="020B0604030504040204" pitchFamily="50" charset="-128"/>
            </a:endParaRPr>
          </a:p>
        </p:txBody>
      </p:sp>
      <p:grpSp>
        <p:nvGrpSpPr>
          <p:cNvPr id="65" name="グループ化 64">
            <a:extLst>
              <a:ext uri="{FF2B5EF4-FFF2-40B4-BE49-F238E27FC236}">
                <a16:creationId xmlns:a16="http://schemas.microsoft.com/office/drawing/2014/main" id="{49D49281-8ACB-3796-1A70-A64C8015FA9A}"/>
              </a:ext>
            </a:extLst>
          </p:cNvPr>
          <p:cNvGrpSpPr/>
          <p:nvPr/>
        </p:nvGrpSpPr>
        <p:grpSpPr>
          <a:xfrm>
            <a:off x="7659926" y="4912122"/>
            <a:ext cx="457769" cy="507220"/>
            <a:chOff x="4662659" y="3954475"/>
            <a:chExt cx="950224" cy="884692"/>
          </a:xfrm>
        </p:grpSpPr>
        <p:sp>
          <p:nvSpPr>
            <p:cNvPr id="66" name="楕円 65">
              <a:extLst>
                <a:ext uri="{FF2B5EF4-FFF2-40B4-BE49-F238E27FC236}">
                  <a16:creationId xmlns:a16="http://schemas.microsoft.com/office/drawing/2014/main" id="{1F34F7D5-DA97-C0A6-C691-B2BF6E1EC12D}"/>
                </a:ext>
              </a:extLst>
            </p:cNvPr>
            <p:cNvSpPr/>
            <p:nvPr/>
          </p:nvSpPr>
          <p:spPr>
            <a:xfrm>
              <a:off x="4662659" y="3954475"/>
              <a:ext cx="950224" cy="884692"/>
            </a:xfrm>
            <a:prstGeom prst="ellipse">
              <a:avLst/>
            </a:prstGeom>
            <a:solidFill>
              <a:srgbClr val="FFFFFF"/>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endParaRPr>
            </a:p>
          </p:txBody>
        </p:sp>
        <p:pic>
          <p:nvPicPr>
            <p:cNvPr id="67" name="グラフィックス 66" descr="テーブル セッティング 単色塗りつぶし">
              <a:extLst>
                <a:ext uri="{FF2B5EF4-FFF2-40B4-BE49-F238E27FC236}">
                  <a16:creationId xmlns:a16="http://schemas.microsoft.com/office/drawing/2014/main" id="{B5AECF93-896D-1427-07C0-36D62379E8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960" y="4000995"/>
              <a:ext cx="638264" cy="779643"/>
            </a:xfrm>
            <a:prstGeom prst="rect">
              <a:avLst/>
            </a:prstGeom>
          </p:spPr>
        </p:pic>
      </p:grpSp>
      <p:sp>
        <p:nvSpPr>
          <p:cNvPr id="68" name="テキスト ボックス 67">
            <a:extLst>
              <a:ext uri="{FF2B5EF4-FFF2-40B4-BE49-F238E27FC236}">
                <a16:creationId xmlns:a16="http://schemas.microsoft.com/office/drawing/2014/main" id="{19230AC6-8AFD-DE38-45F2-DC2177633F54}"/>
              </a:ext>
            </a:extLst>
          </p:cNvPr>
          <p:cNvSpPr txBox="1"/>
          <p:nvPr/>
        </p:nvSpPr>
        <p:spPr>
          <a:xfrm>
            <a:off x="10209625" y="5025662"/>
            <a:ext cx="3437318"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怪我・メンタル予防</a:t>
            </a:r>
          </a:p>
        </p:txBody>
      </p:sp>
    </p:spTree>
    <p:extLst>
      <p:ext uri="{BB962C8B-B14F-4D97-AF65-F5344CB8AC3E}">
        <p14:creationId xmlns:p14="http://schemas.microsoft.com/office/powerpoint/2010/main" val="395045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2CAD08DA-0E42-AACD-FA56-50BD2B576B78}"/>
              </a:ext>
            </a:extLst>
          </p:cNvPr>
          <p:cNvSpPr/>
          <p:nvPr/>
        </p:nvSpPr>
        <p:spPr>
          <a:xfrm>
            <a:off x="4478723" y="4339800"/>
            <a:ext cx="3754510" cy="220862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6169BC4-0FE3-F477-A480-9C5DCD8051EA}"/>
              </a:ext>
            </a:extLst>
          </p:cNvPr>
          <p:cNvSpPr>
            <a:spLocks noGrp="1"/>
          </p:cNvSpPr>
          <p:nvPr>
            <p:ph type="title"/>
          </p:nvPr>
        </p:nvSpPr>
        <p:spPr>
          <a:xfrm>
            <a:off x="0" y="-66337"/>
            <a:ext cx="10177131" cy="447675"/>
          </a:xfrm>
          <a:noFill/>
          <a:ln>
            <a:noFill/>
          </a:ln>
        </p:spPr>
        <p:txBody>
          <a:bodyPr spcFirstLastPara="1" wrap="square" lIns="91425" tIns="45700" rIns="91425" bIns="45700" anchor="t" anchorCtr="0">
            <a:noAutofit/>
          </a:bodyPr>
          <a:lstStyle/>
          <a:p>
            <a:pPr defTabSz="457140" eaLnBrk="0" fontAlgn="base" hangingPunct="0">
              <a:spcBef>
                <a:spcPct val="0"/>
              </a:spcBef>
              <a:spcAft>
                <a:spcPct val="0"/>
              </a:spcAft>
              <a:buClrTx/>
              <a:buSzTx/>
              <a:buFontTx/>
            </a:pPr>
            <a:r>
              <a:rPr kumimoji="1" lang="ja-JP" altLang="en-US" sz="1200" dirty="0">
                <a:latin typeface="BIZ UDPゴシック" panose="020B0400000000000000" pitchFamily="50" charset="-128"/>
                <a:ea typeface="BIZ UDPゴシック" panose="020B0400000000000000" pitchFamily="50" charset="-128"/>
              </a:rPr>
              <a:t>サービス説明</a:t>
            </a:r>
          </a:p>
        </p:txBody>
      </p:sp>
      <p:pic>
        <p:nvPicPr>
          <p:cNvPr id="17" name="グラフィックス 16" descr="科学思想 単色塗りつぶし">
            <a:extLst>
              <a:ext uri="{FF2B5EF4-FFF2-40B4-BE49-F238E27FC236}">
                <a16:creationId xmlns:a16="http://schemas.microsoft.com/office/drawing/2014/main" id="{85FE0324-7450-8C8A-CC2C-15537F73EE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23951" y="2480559"/>
            <a:ext cx="1351725" cy="1351725"/>
          </a:xfrm>
          <a:prstGeom prst="rect">
            <a:avLst/>
          </a:prstGeom>
        </p:spPr>
      </p:pic>
      <p:pic>
        <p:nvPicPr>
          <p:cNvPr id="18" name="グラフィックス 17" descr="脈打つハート 単色塗りつぶし">
            <a:extLst>
              <a:ext uri="{FF2B5EF4-FFF2-40B4-BE49-F238E27FC236}">
                <a16:creationId xmlns:a16="http://schemas.microsoft.com/office/drawing/2014/main" id="{4EEA97F5-BD0B-3659-7981-BC8B7D60A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773" y="2456260"/>
            <a:ext cx="1488090" cy="1488090"/>
          </a:xfrm>
          <a:prstGeom prst="rect">
            <a:avLst/>
          </a:prstGeom>
        </p:spPr>
      </p:pic>
      <p:sp>
        <p:nvSpPr>
          <p:cNvPr id="19" name="テキスト ボックス 18">
            <a:extLst>
              <a:ext uri="{FF2B5EF4-FFF2-40B4-BE49-F238E27FC236}">
                <a16:creationId xmlns:a16="http://schemas.microsoft.com/office/drawing/2014/main" id="{3E577DDA-3F88-95F9-21AC-2301BEAF4B09}"/>
              </a:ext>
            </a:extLst>
          </p:cNvPr>
          <p:cNvSpPr txBox="1"/>
          <p:nvPr/>
        </p:nvSpPr>
        <p:spPr>
          <a:xfrm>
            <a:off x="8363479" y="1966103"/>
            <a:ext cx="7657041" cy="400110"/>
          </a:xfrm>
          <a:prstGeom prst="rect">
            <a:avLst/>
          </a:prstGeom>
          <a:noFill/>
        </p:spPr>
        <p:txBody>
          <a:bodyPr wrap="square" rtlCol="0">
            <a:spAutoFit/>
          </a:bodyPr>
          <a:lstStyle/>
          <a:p>
            <a:r>
              <a:rPr kumimoji="1" lang="ja-JP" altLang="en-US" sz="2000" dirty="0"/>
              <a:t>スポーツ科学・ヘルスケア企業</a:t>
            </a:r>
          </a:p>
        </p:txBody>
      </p:sp>
      <p:sp>
        <p:nvSpPr>
          <p:cNvPr id="39" name="テキスト ボックス 38">
            <a:extLst>
              <a:ext uri="{FF2B5EF4-FFF2-40B4-BE49-F238E27FC236}">
                <a16:creationId xmlns:a16="http://schemas.microsoft.com/office/drawing/2014/main" id="{6CA0B734-6CF0-3D1C-9080-8E732B1FACE2}"/>
              </a:ext>
            </a:extLst>
          </p:cNvPr>
          <p:cNvSpPr txBox="1"/>
          <p:nvPr/>
        </p:nvSpPr>
        <p:spPr>
          <a:xfrm>
            <a:off x="920626" y="1973807"/>
            <a:ext cx="2492990" cy="400110"/>
          </a:xfrm>
          <a:prstGeom prst="rect">
            <a:avLst/>
          </a:prstGeom>
          <a:noFill/>
        </p:spPr>
        <p:txBody>
          <a:bodyPr wrap="none" rtlCol="0">
            <a:spAutoFit/>
          </a:bodyPr>
          <a:lstStyle/>
          <a:p>
            <a:r>
              <a:rPr kumimoji="1" lang="ja-JP" altLang="en-US" sz="2000" dirty="0"/>
              <a:t>指導者・アスリート</a:t>
            </a:r>
            <a:endParaRPr kumimoji="1" lang="en-US" altLang="ja-JP" sz="2000" dirty="0"/>
          </a:p>
        </p:txBody>
      </p:sp>
      <p:pic>
        <p:nvPicPr>
          <p:cNvPr id="41" name="グラフィックス 40" descr="競技場 単色塗りつぶし">
            <a:extLst>
              <a:ext uri="{FF2B5EF4-FFF2-40B4-BE49-F238E27FC236}">
                <a16:creationId xmlns:a16="http://schemas.microsoft.com/office/drawing/2014/main" id="{4AEC3665-336A-0B99-09EA-42A814B8D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8710" y="2336229"/>
            <a:ext cx="1854536" cy="1854536"/>
          </a:xfrm>
          <a:prstGeom prst="rect">
            <a:avLst/>
          </a:prstGeom>
        </p:spPr>
      </p:pic>
      <p:sp>
        <p:nvSpPr>
          <p:cNvPr id="42" name="テキスト ボックス 41">
            <a:extLst>
              <a:ext uri="{FF2B5EF4-FFF2-40B4-BE49-F238E27FC236}">
                <a16:creationId xmlns:a16="http://schemas.microsoft.com/office/drawing/2014/main" id="{D8BAD7C2-B69C-170A-FC95-EED6151E1FEA}"/>
              </a:ext>
            </a:extLst>
          </p:cNvPr>
          <p:cNvSpPr txBox="1"/>
          <p:nvPr/>
        </p:nvSpPr>
        <p:spPr>
          <a:xfrm>
            <a:off x="5081403" y="1884077"/>
            <a:ext cx="2605200" cy="400110"/>
          </a:xfrm>
          <a:prstGeom prst="rect">
            <a:avLst/>
          </a:prstGeom>
          <a:noFill/>
        </p:spPr>
        <p:txBody>
          <a:bodyPr wrap="none" rtlCol="0">
            <a:spAutoFit/>
          </a:bodyPr>
          <a:lstStyle>
            <a:defPPr marR="0" lvl="0" algn="l" rtl="0">
              <a:lnSpc>
                <a:spcPct val="100000"/>
              </a:lnSpc>
              <a:spcBef>
                <a:spcPts val="0"/>
              </a:spcBef>
              <a:spcAft>
                <a:spcPts val="0"/>
              </a:spcAft>
            </a:defPPr>
            <a:lvl1pPr>
              <a:defRPr kumimoji="1" sz="2000"/>
            </a:lvl1pPr>
          </a:lstStyle>
          <a:p>
            <a:r>
              <a:rPr lang="en-US" altLang="ja-JP" dirty="0"/>
              <a:t>Setagaya Qs-Garden</a:t>
            </a:r>
            <a:endParaRPr lang="ja-JP" altLang="en-US" dirty="0"/>
          </a:p>
        </p:txBody>
      </p:sp>
      <p:pic>
        <p:nvPicPr>
          <p:cNvPr id="44" name="グラフィックス 43" descr="ヒーロー (男性) 単色塗りつぶし">
            <a:extLst>
              <a:ext uri="{FF2B5EF4-FFF2-40B4-BE49-F238E27FC236}">
                <a16:creationId xmlns:a16="http://schemas.microsoft.com/office/drawing/2014/main" id="{0654B4A2-869F-57B0-CE80-B0FBC978F5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5606" y="2565687"/>
            <a:ext cx="1399343" cy="1399343"/>
          </a:xfrm>
          <a:prstGeom prst="rect">
            <a:avLst/>
          </a:prstGeom>
        </p:spPr>
      </p:pic>
      <p:sp>
        <p:nvSpPr>
          <p:cNvPr id="45" name="テキスト ボックス 44">
            <a:extLst>
              <a:ext uri="{FF2B5EF4-FFF2-40B4-BE49-F238E27FC236}">
                <a16:creationId xmlns:a16="http://schemas.microsoft.com/office/drawing/2014/main" id="{86F836C5-1CBF-43A8-1D86-D46970A8D5A0}"/>
              </a:ext>
            </a:extLst>
          </p:cNvPr>
          <p:cNvSpPr txBox="1"/>
          <p:nvPr/>
        </p:nvSpPr>
        <p:spPr>
          <a:xfrm>
            <a:off x="335489" y="4339800"/>
            <a:ext cx="3672801" cy="830997"/>
          </a:xfrm>
          <a:prstGeom prst="rect">
            <a:avLst/>
          </a:prstGeom>
          <a:noFill/>
        </p:spPr>
        <p:txBody>
          <a:bodyPr wrap="none" rtlCol="0">
            <a:spAutoFit/>
          </a:bodyPr>
          <a:lstStyle/>
          <a:p>
            <a:pPr algn="ctr"/>
            <a:r>
              <a:rPr kumimoji="1" lang="ja-JP" altLang="en-US" sz="2400" dirty="0"/>
              <a:t>ここに来れば科学的に</a:t>
            </a:r>
            <a:endParaRPr kumimoji="1" lang="en-US" altLang="ja-JP" sz="2400" dirty="0"/>
          </a:p>
          <a:p>
            <a:pPr algn="ctr"/>
            <a:r>
              <a:rPr kumimoji="1" lang="en-US" altLang="ja-JP" sz="2400" dirty="0"/>
              <a:t>“</a:t>
            </a:r>
            <a:r>
              <a:rPr kumimoji="1" lang="ja-JP" altLang="en-US" sz="2400" dirty="0"/>
              <a:t>課題が分かる</a:t>
            </a:r>
            <a:r>
              <a:rPr kumimoji="1" lang="en-US" altLang="ja-JP" sz="2400" dirty="0"/>
              <a:t>”“</a:t>
            </a:r>
            <a:r>
              <a:rPr kumimoji="1" lang="ja-JP" altLang="en-US" sz="2400" dirty="0"/>
              <a:t>解決する</a:t>
            </a:r>
            <a:r>
              <a:rPr kumimoji="1" lang="en-US" altLang="ja-JP" sz="2400" dirty="0"/>
              <a:t>”</a:t>
            </a:r>
          </a:p>
        </p:txBody>
      </p:sp>
      <p:sp>
        <p:nvSpPr>
          <p:cNvPr id="47" name="矢印: 下カーブ 46">
            <a:extLst>
              <a:ext uri="{FF2B5EF4-FFF2-40B4-BE49-F238E27FC236}">
                <a16:creationId xmlns:a16="http://schemas.microsoft.com/office/drawing/2014/main" id="{866D20E7-20F1-C849-1005-D82409BBE687}"/>
              </a:ext>
            </a:extLst>
          </p:cNvPr>
          <p:cNvSpPr/>
          <p:nvPr/>
        </p:nvSpPr>
        <p:spPr>
          <a:xfrm rot="20913785" flipH="1">
            <a:off x="7277947" y="2616565"/>
            <a:ext cx="1811038" cy="400457"/>
          </a:xfrm>
          <a:prstGeom prst="curved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8" name="テキスト ボックス 47">
            <a:extLst>
              <a:ext uri="{FF2B5EF4-FFF2-40B4-BE49-F238E27FC236}">
                <a16:creationId xmlns:a16="http://schemas.microsoft.com/office/drawing/2014/main" id="{EF41DDCB-0319-0630-98F6-602221A9FE00}"/>
              </a:ext>
            </a:extLst>
          </p:cNvPr>
          <p:cNvSpPr txBox="1"/>
          <p:nvPr/>
        </p:nvSpPr>
        <p:spPr>
          <a:xfrm>
            <a:off x="8363479" y="4258299"/>
            <a:ext cx="4108245" cy="830997"/>
          </a:xfrm>
          <a:prstGeom prst="rect">
            <a:avLst/>
          </a:prstGeom>
          <a:noFill/>
        </p:spPr>
        <p:txBody>
          <a:bodyPr wrap="square" rtlCol="0">
            <a:spAutoFit/>
          </a:bodyPr>
          <a:lstStyle/>
          <a:p>
            <a:pPr algn="ctr"/>
            <a:r>
              <a:rPr kumimoji="1" lang="ja-JP" altLang="en-US" sz="2400" dirty="0"/>
              <a:t>ここに任せれば</a:t>
            </a:r>
            <a:endParaRPr kumimoji="1" lang="en-US" altLang="ja-JP" sz="2400" dirty="0"/>
          </a:p>
          <a:p>
            <a:pPr algn="ctr"/>
            <a:r>
              <a:rPr kumimoji="1" lang="en-US" altLang="ja-JP" sz="2400" dirty="0"/>
              <a:t>“</a:t>
            </a:r>
            <a:r>
              <a:rPr kumimoji="1" lang="ja-JP" altLang="en-US" sz="2400" dirty="0"/>
              <a:t>実証・導入</a:t>
            </a:r>
            <a:r>
              <a:rPr kumimoji="1" lang="en-US" altLang="ja-JP" sz="2400" dirty="0"/>
              <a:t>”</a:t>
            </a:r>
            <a:r>
              <a:rPr kumimoji="1" lang="ja-JP" altLang="en-US" sz="2400" dirty="0"/>
              <a:t>が”広がる</a:t>
            </a:r>
            <a:r>
              <a:rPr kumimoji="1" lang="en-US" altLang="ja-JP" sz="2400" dirty="0"/>
              <a:t>”</a:t>
            </a:r>
          </a:p>
        </p:txBody>
      </p:sp>
      <p:sp>
        <p:nvSpPr>
          <p:cNvPr id="7" name="テキスト ボックス 6">
            <a:extLst>
              <a:ext uri="{FF2B5EF4-FFF2-40B4-BE49-F238E27FC236}">
                <a16:creationId xmlns:a16="http://schemas.microsoft.com/office/drawing/2014/main" id="{01213260-94CE-0D40-8511-9AC56CD67D1A}"/>
              </a:ext>
            </a:extLst>
          </p:cNvPr>
          <p:cNvSpPr txBox="1"/>
          <p:nvPr/>
        </p:nvSpPr>
        <p:spPr>
          <a:xfrm>
            <a:off x="705678" y="309574"/>
            <a:ext cx="11708296" cy="707886"/>
          </a:xfrm>
          <a:prstGeom prst="rect">
            <a:avLst/>
          </a:prstGeom>
          <a:noFill/>
        </p:spPr>
        <p:txBody>
          <a:bodyPr wrap="square">
            <a:spAutoFit/>
          </a:bodyPr>
          <a:lstStyle/>
          <a:p>
            <a:pPr algn="ctr"/>
            <a:r>
              <a:rPr lang="ja-JP" altLang="en-US" sz="2000" b="1" dirty="0"/>
              <a:t>自社施設</a:t>
            </a:r>
            <a:r>
              <a:rPr lang="en-US" altLang="ja-JP" sz="2000" b="1" dirty="0"/>
              <a:t>SETAGAYA Qs-GARDEN</a:t>
            </a:r>
            <a:r>
              <a:rPr lang="ja-JP" altLang="en-US" sz="2000" b="1" dirty="0"/>
              <a:t>から広がる部活指導者とスポーツ科学企業をつなぎ、</a:t>
            </a:r>
            <a:endParaRPr lang="en-US" altLang="ja-JP" sz="2000" b="1" dirty="0"/>
          </a:p>
          <a:p>
            <a:pPr algn="ctr"/>
            <a:r>
              <a:rPr lang="ja-JP" altLang="en-US" sz="2000" b="1" dirty="0"/>
              <a:t>先進技術を社会実装・浸透させる「導入支援インフラ」</a:t>
            </a:r>
          </a:p>
        </p:txBody>
      </p:sp>
      <p:sp>
        <p:nvSpPr>
          <p:cNvPr id="12" name="テキスト ボックス 11">
            <a:extLst>
              <a:ext uri="{FF2B5EF4-FFF2-40B4-BE49-F238E27FC236}">
                <a16:creationId xmlns:a16="http://schemas.microsoft.com/office/drawing/2014/main" id="{73F06F04-E89F-DEB8-60E8-4B86A2A03B9F}"/>
              </a:ext>
            </a:extLst>
          </p:cNvPr>
          <p:cNvSpPr txBox="1"/>
          <p:nvPr/>
        </p:nvSpPr>
        <p:spPr>
          <a:xfrm>
            <a:off x="2860689" y="964271"/>
            <a:ext cx="7398274" cy="707886"/>
          </a:xfrm>
          <a:prstGeom prst="rect">
            <a:avLst/>
          </a:prstGeom>
          <a:noFill/>
        </p:spPr>
        <p:txBody>
          <a:bodyPr wrap="square">
            <a:spAutoFit/>
          </a:bodyPr>
          <a:lstStyle/>
          <a:p>
            <a:r>
              <a:rPr kumimoji="0" lang="en-US" altLang="ja-JP" sz="4000" b="0" i="0" u="none" strike="noStrike" kern="0" cap="none" spc="0" normalizeH="0" baseline="0" noProof="0" dirty="0">
                <a:ln>
                  <a:noFill/>
                </a:ln>
                <a:solidFill>
                  <a:srgbClr val="000000"/>
                </a:solidFill>
                <a:effectLst/>
                <a:uLnTx/>
                <a:uFillTx/>
                <a:latin typeface="Arial"/>
                <a:cs typeface="Arial"/>
                <a:sym typeface="Arial"/>
              </a:rPr>
              <a:t>“Setagaya Sports Valley</a:t>
            </a:r>
            <a:r>
              <a:rPr kumimoji="0" lang="ja-JP" altLang="en-US" sz="4000" b="0" i="0" u="none" strike="noStrike" kern="0" cap="none" spc="0" normalizeH="0" baseline="0" noProof="0" dirty="0">
                <a:ln>
                  <a:noFill/>
                </a:ln>
                <a:solidFill>
                  <a:srgbClr val="000000"/>
                </a:solidFill>
                <a:effectLst/>
                <a:uLnTx/>
                <a:uFillTx/>
                <a:latin typeface="Arial"/>
                <a:cs typeface="Arial"/>
                <a:sym typeface="Arial"/>
              </a:rPr>
              <a:t>構想</a:t>
            </a:r>
            <a:r>
              <a:rPr kumimoji="0" lang="en-US" altLang="ja-JP" sz="4000" b="0" i="0" u="none" strike="noStrike" kern="0" cap="none" spc="0" normalizeH="0" baseline="0" noProof="0" dirty="0">
                <a:ln>
                  <a:noFill/>
                </a:ln>
                <a:solidFill>
                  <a:srgbClr val="000000"/>
                </a:solidFill>
                <a:effectLst/>
                <a:uLnTx/>
                <a:uFillTx/>
                <a:latin typeface="Arial"/>
                <a:cs typeface="Arial"/>
                <a:sym typeface="Arial"/>
              </a:rPr>
              <a:t>”</a:t>
            </a:r>
            <a:endParaRPr lang="ja-JP" altLang="en-US" sz="1800" dirty="0"/>
          </a:p>
        </p:txBody>
      </p:sp>
      <p:pic>
        <p:nvPicPr>
          <p:cNvPr id="6" name="グラフィックス 5" descr="男性の集団 単色塗りつぶし">
            <a:extLst>
              <a:ext uri="{FF2B5EF4-FFF2-40B4-BE49-F238E27FC236}">
                <a16:creationId xmlns:a16="http://schemas.microsoft.com/office/drawing/2014/main" id="{269A8FA6-0A91-284B-03A6-3B3818205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38022" y="5061000"/>
            <a:ext cx="538516" cy="538516"/>
          </a:xfrm>
          <a:prstGeom prst="rect">
            <a:avLst/>
          </a:prstGeom>
        </p:spPr>
      </p:pic>
      <p:pic>
        <p:nvPicPr>
          <p:cNvPr id="9" name="グラフィックス 8" descr="サッカー ゴール 単色塗りつぶし">
            <a:extLst>
              <a:ext uri="{FF2B5EF4-FFF2-40B4-BE49-F238E27FC236}">
                <a16:creationId xmlns:a16="http://schemas.microsoft.com/office/drawing/2014/main" id="{346B1190-BD5D-E053-8AA0-5627D410FD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35837" y="4962964"/>
            <a:ext cx="805800" cy="805800"/>
          </a:xfrm>
          <a:prstGeom prst="rect">
            <a:avLst/>
          </a:prstGeom>
        </p:spPr>
      </p:pic>
      <p:pic>
        <p:nvPicPr>
          <p:cNvPr id="11" name="グラフィックス 10" descr="役員室 単色塗りつぶし">
            <a:extLst>
              <a:ext uri="{FF2B5EF4-FFF2-40B4-BE49-F238E27FC236}">
                <a16:creationId xmlns:a16="http://schemas.microsoft.com/office/drawing/2014/main" id="{B4E28D72-7FF5-D012-F6DC-652F335F40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48535" y="5892361"/>
            <a:ext cx="800724" cy="800724"/>
          </a:xfrm>
          <a:prstGeom prst="rect">
            <a:avLst/>
          </a:prstGeom>
        </p:spPr>
      </p:pic>
      <p:pic>
        <p:nvPicPr>
          <p:cNvPr id="14" name="グラフィックス 13" descr="握手 単色塗りつぶし">
            <a:extLst>
              <a:ext uri="{FF2B5EF4-FFF2-40B4-BE49-F238E27FC236}">
                <a16:creationId xmlns:a16="http://schemas.microsoft.com/office/drawing/2014/main" id="{0416F9D1-D6A0-06BC-A869-1080FE6222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2134" y="5906726"/>
            <a:ext cx="800724" cy="800724"/>
          </a:xfrm>
          <a:prstGeom prst="rect">
            <a:avLst/>
          </a:prstGeom>
        </p:spPr>
      </p:pic>
      <p:sp>
        <p:nvSpPr>
          <p:cNvPr id="20" name="矢印: 下カーブ 19">
            <a:extLst>
              <a:ext uri="{FF2B5EF4-FFF2-40B4-BE49-F238E27FC236}">
                <a16:creationId xmlns:a16="http://schemas.microsoft.com/office/drawing/2014/main" id="{EA8BBAC8-F7B7-24AC-9D83-766E2102F048}"/>
              </a:ext>
            </a:extLst>
          </p:cNvPr>
          <p:cNvSpPr/>
          <p:nvPr/>
        </p:nvSpPr>
        <p:spPr>
          <a:xfrm rot="739559">
            <a:off x="3627378" y="2607639"/>
            <a:ext cx="1791676" cy="400457"/>
          </a:xfrm>
          <a:prstGeom prst="curvedDown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cxnSp>
        <p:nvCxnSpPr>
          <p:cNvPr id="21" name="直線コネクタ 20">
            <a:extLst>
              <a:ext uri="{FF2B5EF4-FFF2-40B4-BE49-F238E27FC236}">
                <a16:creationId xmlns:a16="http://schemas.microsoft.com/office/drawing/2014/main" id="{106380B6-E9D2-8AB0-A5EC-468B4CF2AE47}"/>
              </a:ext>
            </a:extLst>
          </p:cNvPr>
          <p:cNvCxnSpPr>
            <a:cxnSpLocks/>
          </p:cNvCxnSpPr>
          <p:nvPr/>
        </p:nvCxnSpPr>
        <p:spPr>
          <a:xfrm>
            <a:off x="983762" y="2397512"/>
            <a:ext cx="23667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523ADC-7D58-EC7A-1A07-991CC172497E}"/>
              </a:ext>
            </a:extLst>
          </p:cNvPr>
          <p:cNvCxnSpPr>
            <a:cxnSpLocks/>
          </p:cNvCxnSpPr>
          <p:nvPr/>
        </p:nvCxnSpPr>
        <p:spPr>
          <a:xfrm>
            <a:off x="4930452" y="2369265"/>
            <a:ext cx="27326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E7B5D47-D0D2-C87B-E11F-4A0E4464BA82}"/>
              </a:ext>
            </a:extLst>
          </p:cNvPr>
          <p:cNvCxnSpPr>
            <a:cxnSpLocks/>
          </p:cNvCxnSpPr>
          <p:nvPr/>
        </p:nvCxnSpPr>
        <p:spPr>
          <a:xfrm>
            <a:off x="8363479" y="2397512"/>
            <a:ext cx="365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3FB3E75E-016B-5823-E5A9-621B02DB84E8}"/>
              </a:ext>
            </a:extLst>
          </p:cNvPr>
          <p:cNvSpPr txBox="1"/>
          <p:nvPr/>
        </p:nvSpPr>
        <p:spPr>
          <a:xfrm>
            <a:off x="4865542" y="4557686"/>
            <a:ext cx="1441420" cy="523220"/>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スポーツチーム</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アスリート</a:t>
            </a:r>
          </a:p>
        </p:txBody>
      </p:sp>
      <p:sp>
        <p:nvSpPr>
          <p:cNvPr id="28" name="テキスト ボックス 27">
            <a:extLst>
              <a:ext uri="{FF2B5EF4-FFF2-40B4-BE49-F238E27FC236}">
                <a16:creationId xmlns:a16="http://schemas.microsoft.com/office/drawing/2014/main" id="{6969D7C2-FC22-C689-4E24-F59AA5A980C3}"/>
              </a:ext>
            </a:extLst>
          </p:cNvPr>
          <p:cNvSpPr txBox="1"/>
          <p:nvPr/>
        </p:nvSpPr>
        <p:spPr>
          <a:xfrm>
            <a:off x="6306962" y="4537780"/>
            <a:ext cx="1800494" cy="523220"/>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本格スポーツ施設</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ミーティングルーム</a:t>
            </a:r>
            <a:endParaRPr kumimoji="1" lang="en-US" altLang="ja-JP" b="1"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A1FE3DF4-17B8-891B-6D82-D8481218D91F}"/>
              </a:ext>
            </a:extLst>
          </p:cNvPr>
          <p:cNvSpPr txBox="1"/>
          <p:nvPr/>
        </p:nvSpPr>
        <p:spPr>
          <a:xfrm>
            <a:off x="6355978" y="5760445"/>
            <a:ext cx="1620957" cy="307777"/>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イベント・カフェ</a:t>
            </a:r>
          </a:p>
        </p:txBody>
      </p:sp>
      <p:sp>
        <p:nvSpPr>
          <p:cNvPr id="30" name="テキスト ボックス 29">
            <a:extLst>
              <a:ext uri="{FF2B5EF4-FFF2-40B4-BE49-F238E27FC236}">
                <a16:creationId xmlns:a16="http://schemas.microsoft.com/office/drawing/2014/main" id="{D2EE7041-6E7D-ADEF-A7CC-BC701CC2E7DA}"/>
              </a:ext>
            </a:extLst>
          </p:cNvPr>
          <p:cNvSpPr txBox="1"/>
          <p:nvPr/>
        </p:nvSpPr>
        <p:spPr>
          <a:xfrm>
            <a:off x="4767105" y="5629526"/>
            <a:ext cx="1620957" cy="523220"/>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パートナーシップ</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地域ネットワーク</a:t>
            </a:r>
          </a:p>
        </p:txBody>
      </p:sp>
      <p:sp>
        <p:nvSpPr>
          <p:cNvPr id="32" name="テキスト ボックス 31">
            <a:extLst>
              <a:ext uri="{FF2B5EF4-FFF2-40B4-BE49-F238E27FC236}">
                <a16:creationId xmlns:a16="http://schemas.microsoft.com/office/drawing/2014/main" id="{3DCF65ED-7340-F94B-E468-D6AA269310AE}"/>
              </a:ext>
            </a:extLst>
          </p:cNvPr>
          <p:cNvSpPr txBox="1"/>
          <p:nvPr/>
        </p:nvSpPr>
        <p:spPr>
          <a:xfrm>
            <a:off x="5463019" y="4070862"/>
            <a:ext cx="1866217" cy="400110"/>
          </a:xfrm>
          <a:prstGeom prst="rect">
            <a:avLst/>
          </a:prstGeom>
          <a:solidFill>
            <a:schemeClr val="bg1"/>
          </a:solidFill>
          <a:ln>
            <a:solidFill>
              <a:schemeClr val="tx1"/>
            </a:solidFill>
          </a:ln>
        </p:spPr>
        <p:txBody>
          <a:bodyPr wrap="none" rtlCol="0">
            <a:spAutoFit/>
          </a:bodyPr>
          <a:lstStyle/>
          <a:p>
            <a:r>
              <a:rPr kumimoji="1" lang="en-US" altLang="ja-JP" sz="2000" dirty="0"/>
              <a:t>4</a:t>
            </a:r>
            <a:r>
              <a:rPr kumimoji="1" lang="ja-JP" altLang="en-US" sz="2000" dirty="0"/>
              <a:t>つのアセット</a:t>
            </a:r>
          </a:p>
        </p:txBody>
      </p:sp>
    </p:spTree>
    <p:extLst>
      <p:ext uri="{BB962C8B-B14F-4D97-AF65-F5344CB8AC3E}">
        <p14:creationId xmlns:p14="http://schemas.microsoft.com/office/powerpoint/2010/main" val="3019739651"/>
      </p:ext>
    </p:extLst>
  </p:cSld>
  <p:clrMapOvr>
    <a:masterClrMapping/>
  </p:clrMapOvr>
</p:sld>
</file>

<file path=ppt/theme/theme1.xml><?xml version="1.0" encoding="utf-8"?>
<a:theme xmlns:a="http://schemas.openxmlformats.org/drawingml/2006/main" name="11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ユーザー定義 2">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kumimoji="1" dirty="0">
            <a:latin typeface="SST Japanese Pro Regular" pitchFamily="34" charset="-128"/>
            <a:ea typeface="SST Japanese Pro Regular" pitchFamily="34" charset="-128"/>
          </a:defRPr>
        </a:defPPr>
      </a:lstStyle>
    </a:txDef>
  </a:objectDefaults>
  <a:extraClrSchemeLst>
    <a:extraClrScheme>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ユーザー定義 2">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vert="horz" wrap="none" rtlCol="0">
        <a:spAutoFit/>
      </a:bodyPr>
      <a:lstStyle>
        <a:defPPr algn="l">
          <a:defRPr kumimoji="1" sz="1200" dirty="0" smtClean="0">
            <a:latin typeface="BIZ UDPゴシック" panose="020B0400000000000000" pitchFamily="50" charset="-128"/>
            <a:ea typeface="BIZ UDPゴシック" panose="020B0400000000000000" pitchFamily="50" charset="-128"/>
          </a:defRPr>
        </a:defPPr>
      </a:lstStyle>
    </a:txDef>
  </a:objectDefaults>
  <a:extraClrSchemeLst>
    <a:extraClrScheme>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make.believe Slide Master">
  <a:themeElements>
    <a:clrScheme name="9_make.believe Slide Master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B2ACBE2609BE84D9D3DA360ECFBFEA7" ma:contentTypeVersion="15" ma:contentTypeDescription="新しいドキュメントを作成します。" ma:contentTypeScope="" ma:versionID="38d27235c91c029624488c11118c2a66">
  <xsd:schema xmlns:xsd="http://www.w3.org/2001/XMLSchema" xmlns:xs="http://www.w3.org/2001/XMLSchema" xmlns:p="http://schemas.microsoft.com/office/2006/metadata/properties" xmlns:ns3="8dfe77b0-c290-4a23-9047-c89c46071d09" xmlns:ns4="1c1acb13-5018-45b9-b4e3-77591130aa23" targetNamespace="http://schemas.microsoft.com/office/2006/metadata/properties" ma:root="true" ma:fieldsID="85732d7b41116131dbd714d4d318e4ae" ns3:_="" ns4:_="">
    <xsd:import namespace="8dfe77b0-c290-4a23-9047-c89c46071d09"/>
    <xsd:import namespace="1c1acb13-5018-45b9-b4e3-77591130aa2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e77b0-c290-4a23-9047-c89c46071d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1acb13-5018-45b9-b4e3-77591130aa23"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dfe77b0-c290-4a23-9047-c89c46071d0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144BF6-05C0-47AF-8E67-E844B5A8D9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fe77b0-c290-4a23-9047-c89c46071d09"/>
    <ds:schemaRef ds:uri="1c1acb13-5018-45b9-b4e3-77591130aa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EF1C87-96DC-4A0B-8DE9-3FB8F967551D}">
  <ds:schemaRefs>
    <ds:schemaRef ds:uri="http://schemas.microsoft.com/office/infopath/2007/PartnerControls"/>
    <ds:schemaRef ds:uri="http://purl.org/dc/elements/1.1/"/>
    <ds:schemaRef ds:uri="http://schemas.microsoft.com/office/2006/metadata/properties"/>
    <ds:schemaRef ds:uri="8dfe77b0-c290-4a23-9047-c89c46071d09"/>
    <ds:schemaRef ds:uri="http://purl.org/dc/terms/"/>
    <ds:schemaRef ds:uri="http://schemas.microsoft.com/office/2006/documentManagement/types"/>
    <ds:schemaRef ds:uri="1c1acb13-5018-45b9-b4e3-77591130aa23"/>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C0B582-EB88-473B-8618-EA533DC974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20631</TotalTime>
  <Words>4683</Words>
  <Application>Microsoft Macintosh PowerPoint</Application>
  <PresentationFormat>ワイド画面</PresentationFormat>
  <Paragraphs>459</Paragraphs>
  <Slides>20</Slides>
  <Notes>5</Notes>
  <HiddenSlides>0</HiddenSlides>
  <MMClips>0</MMClips>
  <ScaleCrop>false</ScaleCrop>
  <HeadingPairs>
    <vt:vector size="6" baseType="variant">
      <vt:variant>
        <vt:lpstr>使用されているフォント</vt:lpstr>
      </vt:variant>
      <vt:variant>
        <vt:i4>12</vt:i4>
      </vt:variant>
      <vt:variant>
        <vt:lpstr>テーマ</vt:lpstr>
      </vt:variant>
      <vt:variant>
        <vt:i4>4</vt:i4>
      </vt:variant>
      <vt:variant>
        <vt:lpstr>スライド タイトル</vt:lpstr>
      </vt:variant>
      <vt:variant>
        <vt:i4>20</vt:i4>
      </vt:variant>
    </vt:vector>
  </HeadingPairs>
  <TitlesOfParts>
    <vt:vector size="36" baseType="lpstr">
      <vt:lpstr>Meiryo UI</vt:lpstr>
      <vt:lpstr>游ゴシック</vt:lpstr>
      <vt:lpstr>Arial</vt:lpstr>
      <vt:lpstr>SST Japanese Pro Regular</vt:lpstr>
      <vt:lpstr>メイリオ</vt:lpstr>
      <vt:lpstr>BIZ UDPゴシック</vt:lpstr>
      <vt:lpstr>Tahoma</vt:lpstr>
      <vt:lpstr>SSTJpPro Bold</vt:lpstr>
      <vt:lpstr>SST Japanese Pro  Bold</vt:lpstr>
      <vt:lpstr>Calibri</vt:lpstr>
      <vt:lpstr>Wingdings</vt:lpstr>
      <vt:lpstr>SST</vt:lpstr>
      <vt:lpstr>11_make.believe Slide Master</vt:lpstr>
      <vt:lpstr>12_make.believe Slide Master</vt:lpstr>
      <vt:lpstr>13_make.believe Slide Master</vt:lpstr>
      <vt:lpstr>14_make.believe Slide Master</vt:lpstr>
      <vt:lpstr>PowerPoint プレゼンテーション</vt:lpstr>
      <vt:lpstr>顧客と課題(個人：地方出身の大学でプロを目指す大学生)</vt:lpstr>
      <vt:lpstr>PowerPoint プレゼンテーション</vt:lpstr>
      <vt:lpstr>顧客と課題(指導者：強豪私立高校サッカー部顧問)</vt:lpstr>
      <vt:lpstr>PowerPoint プレゼンテーション</vt:lpstr>
      <vt:lpstr>顧客と課題(スポーツ科学機器メーカー：先端技術を持つが社会実装に悩みがある企業)</vt:lpstr>
      <vt:lpstr>PowerPoint プレゼンテーション</vt:lpstr>
      <vt:lpstr>PowerPoint プレゼンテーション</vt:lpstr>
      <vt:lpstr>サービス説明</vt:lpstr>
      <vt:lpstr>商品説明</vt:lpstr>
      <vt:lpstr>ビジネスモデル</vt:lpstr>
      <vt:lpstr>スポーツ育成年代(中学～大学生)のパフォーマンスと課題</vt:lpstr>
      <vt:lpstr>PowerPoint プレゼンテーション</vt:lpstr>
      <vt:lpstr>“データ主導”で選手が怪我せず本気で成長できる 科学とデータでその挑戦する背中を押す。</vt:lpstr>
      <vt:lpstr>PowerPoint プレゼンテーション</vt:lpstr>
      <vt:lpstr>商品説明</vt:lpstr>
      <vt:lpstr>【来場必然性を爆増させるには「世田谷にしかない価値」を作ること】</vt:lpstr>
      <vt:lpstr>ロードマップ</vt:lpstr>
      <vt:lpstr>ミッション・ビジョン・バリュー</vt:lpstr>
      <vt:lpstr>SETAGAYA Qs-GARDEN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Day1  ワークシート</dc:title>
  <dc:creator>Nakamura, Ryota</dc:creator>
  <cp:lastModifiedBy>智也 森田</cp:lastModifiedBy>
  <cp:revision>29</cp:revision>
  <dcterms:created xsi:type="dcterms:W3CDTF">2014-04-26T10:28:42Z</dcterms:created>
  <dcterms:modified xsi:type="dcterms:W3CDTF">2026-01-02T12:34:08Z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0x010100FB2ACBE2609BE84D9D3DA360ECFBFEA7</vt:lpwstr>
  </property>
  <property fmtid="{D5CDD505-2E9C-101B-9397-08002B2CF9AE}" pid="3" name="MSIP_Label_9754d1b7-26b4-4e55-b8aa-f5ba625f3742_Enabled">
    <vt:lpwstr>true</vt:lpwstr>
  </property>
  <property fmtid="{D5CDD505-2E9C-101B-9397-08002B2CF9AE}" pid="4" name="MSIP_Label_9754d1b7-26b4-4e55-b8aa-f5ba625f3742_SetDate">
    <vt:lpwstr>2023-06-28T16:46:43Z</vt:lpwstr>
  </property>
  <property fmtid="{D5CDD505-2E9C-101B-9397-08002B2CF9AE}" pid="5" name="MSIP_Label_9754d1b7-26b4-4e55-b8aa-f5ba625f3742_Method">
    <vt:lpwstr>Privileged</vt:lpwstr>
  </property>
  <property fmtid="{D5CDD505-2E9C-101B-9397-08002B2CF9AE}" pid="6" name="MSIP_Label_9754d1b7-26b4-4e55-b8aa-f5ba625f3742_Name">
    <vt:lpwstr>9754d1b7-26b4-4e55-b8aa-f5ba625f3742</vt:lpwstr>
  </property>
  <property fmtid="{D5CDD505-2E9C-101B-9397-08002B2CF9AE}" pid="7" name="MSIP_Label_9754d1b7-26b4-4e55-b8aa-f5ba625f3742_SiteId">
    <vt:lpwstr>66c65d8a-9158-4521-a2d8-664963db48e4</vt:lpwstr>
  </property>
  <property fmtid="{D5CDD505-2E9C-101B-9397-08002B2CF9AE}" pid="8" name="MSIP_Label_9754d1b7-26b4-4e55-b8aa-f5ba625f3742_ActionId">
    <vt:lpwstr>56fd7eab-0eea-4ca7-8e0f-ea3ff8010791</vt:lpwstr>
  </property>
  <property fmtid="{D5CDD505-2E9C-101B-9397-08002B2CF9AE}" pid="9" name="MSIP_Label_9754d1b7-26b4-4e55-b8aa-f5ba625f3742_ContentBits">
    <vt:lpwstr>0</vt:lpwstr>
  </property>
  <property fmtid="{D5CDD505-2E9C-101B-9397-08002B2CF9AE}" pid="10" name="MediaServiceImageTags">
    <vt:lpwstr/>
  </property>
</Properties>
</file>